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257" r:id="rId3"/>
    <p:sldId id="258" r:id="rId4"/>
    <p:sldId id="259" r:id="rId5"/>
    <p:sldId id="260" r:id="rId6"/>
    <p:sldId id="265"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84" r:id="rId23"/>
    <p:sldId id="285" r:id="rId24"/>
    <p:sldId id="286" r:id="rId25"/>
    <p:sldId id="287" r:id="rId26"/>
    <p:sldId id="288" r:id="rId27"/>
    <p:sldId id="289" r:id="rId28"/>
    <p:sldId id="290" r:id="rId29"/>
    <p:sldId id="291" r:id="rId30"/>
    <p:sldId id="292" r:id="rId31"/>
    <p:sldId id="422" r:id="rId32"/>
    <p:sldId id="29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p:restoredTop sz="94694"/>
  </p:normalViewPr>
  <p:slideViewPr>
    <p:cSldViewPr snapToGrid="0" snapToObjects="1">
      <p:cViewPr varScale="1">
        <p:scale>
          <a:sx n="121" d="100"/>
          <a:sy n="121" d="100"/>
        </p:scale>
        <p:origin x="704" y="17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11/5/24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11/5/24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07904" y="6521360"/>
            <a:ext cx="3286541" cy="307777"/>
          </a:xfrm>
          <a:prstGeom prst="rect">
            <a:avLst/>
          </a:prstGeom>
          <a:noFill/>
        </p:spPr>
        <p:txBody>
          <a:bodyPr wrap="none" rtlCol="0">
            <a:spAutoFit/>
          </a:bodyPr>
          <a:lstStyle/>
          <a:p>
            <a:r>
              <a:rPr lang="en-US" sz="1400" i="1" dirty="0">
                <a:solidFill>
                  <a:srgbClr val="0000FF"/>
                </a:solidFill>
              </a:rPr>
              <a:t>04 – Functions, Functionals, and the R Pipe</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753023" y="6498280"/>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e_or" TargetMode="External"/><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245551" y="5780186"/>
            <a:ext cx="6101860" cy="369332"/>
          </a:xfrm>
          <a:prstGeom prst="rect">
            <a:avLst/>
          </a:prstGeom>
          <a:noFill/>
        </p:spPr>
        <p:txBody>
          <a:bodyPr wrap="square">
            <a:spAutoFit/>
          </a:bodyPr>
          <a:lstStyle/>
          <a:p>
            <a:r>
              <a:rPr lang="en-US" dirty="0">
                <a:hlinkClick r:id="rId3"/>
              </a:rPr>
              <a:t>https://github.com/JimDuggan/explore_or</a:t>
            </a:r>
            <a:r>
              <a:rPr lang="en-US" dirty="0"/>
              <a:t>  </a:t>
            </a:r>
          </a:p>
        </p:txBody>
      </p:sp>
      <p:pic>
        <p:nvPicPr>
          <p:cNvPr id="16" name="Picture 15" descr="A book cover with text and images of colorful squares&#10;&#10;Description automatically generated">
            <a:extLst>
              <a:ext uri="{FF2B5EF4-FFF2-40B4-BE49-F238E27FC236}">
                <a16:creationId xmlns:a16="http://schemas.microsoft.com/office/drawing/2014/main" id="{C0126764-29C7-280E-8E7F-24D94ABE4EA7}"/>
              </a:ext>
            </a:extLst>
          </p:cNvPr>
          <p:cNvPicPr>
            <a:picLocks noChangeAspect="1"/>
          </p:cNvPicPr>
          <p:nvPr/>
        </p:nvPicPr>
        <p:blipFill>
          <a:blip r:embed="rId4"/>
          <a:stretch>
            <a:fillRect/>
          </a:stretch>
        </p:blipFill>
        <p:spPr>
          <a:xfrm>
            <a:off x="10511421" y="206555"/>
            <a:ext cx="1364540" cy="2053701"/>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17A5D06E-9F64-0C30-A4EF-79E4CC939D48}"/>
              </a:ext>
            </a:extLst>
          </p:cNvPr>
          <p:cNvPicPr>
            <a:picLocks noChangeAspect="1"/>
          </p:cNvPicPr>
          <p:nvPr/>
        </p:nvPicPr>
        <p:blipFill>
          <a:blip r:embed="rId5"/>
          <a:stretch>
            <a:fillRect/>
          </a:stretch>
        </p:blipFill>
        <p:spPr>
          <a:xfrm>
            <a:off x="287072" y="442740"/>
            <a:ext cx="9909729" cy="2053701"/>
          </a:xfrm>
          <a:prstGeom prst="rect">
            <a:avLst/>
          </a:prstGeom>
        </p:spPr>
      </p:pic>
      <p:pic>
        <p:nvPicPr>
          <p:cNvPr id="11" name="Picture 10" descr="A white text with black text&#10;&#10;Description automatically generated">
            <a:extLst>
              <a:ext uri="{FF2B5EF4-FFF2-40B4-BE49-F238E27FC236}">
                <a16:creationId xmlns:a16="http://schemas.microsoft.com/office/drawing/2014/main" id="{030B0BCD-4345-1634-F23D-B0B546EA4E56}"/>
              </a:ext>
            </a:extLst>
          </p:cNvPr>
          <p:cNvPicPr>
            <a:picLocks noChangeAspect="1"/>
          </p:cNvPicPr>
          <p:nvPr/>
        </p:nvPicPr>
        <p:blipFill>
          <a:blip r:embed="rId6"/>
          <a:stretch>
            <a:fillRect/>
          </a:stretch>
        </p:blipFill>
        <p:spPr>
          <a:xfrm>
            <a:off x="287072" y="3288589"/>
            <a:ext cx="6278981" cy="1918317"/>
          </a:xfrm>
          <a:prstGeom prst="rect">
            <a:avLst/>
          </a:prstGeom>
        </p:spPr>
      </p:pic>
      <p:pic>
        <p:nvPicPr>
          <p:cNvPr id="6" name="Picture 5" descr="A lake surrounded by hills&#10;&#10;Description automatically generated">
            <a:extLst>
              <a:ext uri="{FF2B5EF4-FFF2-40B4-BE49-F238E27FC236}">
                <a16:creationId xmlns:a16="http://schemas.microsoft.com/office/drawing/2014/main" id="{4A334AA1-4B2C-4BB1-5389-FA1B0F237ADF}"/>
              </a:ext>
            </a:extLst>
          </p:cNvPr>
          <p:cNvPicPr>
            <a:picLocks noChangeAspect="1"/>
          </p:cNvPicPr>
          <p:nvPr/>
        </p:nvPicPr>
        <p:blipFill>
          <a:blip r:embed="rId7"/>
          <a:stretch>
            <a:fillRect/>
          </a:stretch>
        </p:blipFill>
        <p:spPr>
          <a:xfrm>
            <a:off x="6893430" y="2622164"/>
            <a:ext cx="4973689" cy="3315792"/>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5407-9EDA-CAEA-D349-F234A1D0E5BE}"/>
              </a:ext>
            </a:extLst>
          </p:cNvPr>
          <p:cNvSpPr>
            <a:spLocks noGrp="1"/>
          </p:cNvSpPr>
          <p:nvPr>
            <p:ph type="title"/>
          </p:nvPr>
        </p:nvSpPr>
        <p:spPr/>
        <p:txBody>
          <a:bodyPr/>
          <a:lstStyle/>
          <a:p>
            <a:r>
              <a:rPr lang="en-US" dirty="0"/>
              <a:t>Default values for arguments</a:t>
            </a:r>
          </a:p>
        </p:txBody>
      </p:sp>
      <p:sp>
        <p:nvSpPr>
          <p:cNvPr id="3" name="Content Placeholder 2">
            <a:extLst>
              <a:ext uri="{FF2B5EF4-FFF2-40B4-BE49-F238E27FC236}">
                <a16:creationId xmlns:a16="http://schemas.microsoft.com/office/drawing/2014/main" id="{244F44B9-6B2F-7D42-A744-97E5F33CE47B}"/>
              </a:ext>
            </a:extLst>
          </p:cNvPr>
          <p:cNvSpPr>
            <a:spLocks noGrp="1"/>
          </p:cNvSpPr>
          <p:nvPr>
            <p:ph sz="half" idx="1"/>
          </p:nvPr>
        </p:nvSpPr>
        <p:spPr>
          <a:xfrm>
            <a:off x="316088" y="1417637"/>
            <a:ext cx="5475112" cy="5048473"/>
          </a:xfrm>
        </p:spPr>
        <p:txBody>
          <a:bodyPr>
            <a:normAutofit fontScale="77500" lnSpcReduction="20000"/>
          </a:bodyPr>
          <a:lstStyle/>
          <a:p>
            <a:r>
              <a:rPr lang="en-US" dirty="0"/>
              <a:t>An important feature with defining arguments is that they can be allocated default values, which provides flexibility in that not all the arguments need to be called each time the function is invoked. </a:t>
            </a:r>
          </a:p>
          <a:p>
            <a:r>
              <a:rPr lang="en-US" dirty="0"/>
              <a:t>We can modify the function f so that each argument has an arbitrary default value.</a:t>
            </a:r>
          </a:p>
          <a:p>
            <a:r>
              <a:rPr lang="en-US" dirty="0"/>
              <a:t>Advice for passing arguments to functions (Wickham 2019), for example: </a:t>
            </a:r>
          </a:p>
          <a:p>
            <a:pPr lvl="1"/>
            <a:r>
              <a:rPr lang="en-US" dirty="0"/>
              <a:t>to focus on positional mapping for the first one or two arguments, </a:t>
            </a:r>
          </a:p>
          <a:p>
            <a:pPr lvl="1"/>
            <a:r>
              <a:rPr lang="en-US" dirty="0"/>
              <a:t>to avoid positional mapping for arguments that are not used too often, and </a:t>
            </a:r>
          </a:p>
          <a:p>
            <a:pPr lvl="1"/>
            <a:r>
              <a:rPr lang="en-US" dirty="0"/>
              <a:t>unnamed arguments should come before named arguments</a:t>
            </a:r>
          </a:p>
        </p:txBody>
      </p:sp>
      <p:sp>
        <p:nvSpPr>
          <p:cNvPr id="5" name="Slide Number Placeholder 4">
            <a:extLst>
              <a:ext uri="{FF2B5EF4-FFF2-40B4-BE49-F238E27FC236}">
                <a16:creationId xmlns:a16="http://schemas.microsoft.com/office/drawing/2014/main" id="{22B1A712-C260-432A-0DC3-DFD209EB790B}"/>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10" name="Picture 9">
            <a:extLst>
              <a:ext uri="{FF2B5EF4-FFF2-40B4-BE49-F238E27FC236}">
                <a16:creationId xmlns:a16="http://schemas.microsoft.com/office/drawing/2014/main" id="{0922C4AD-44BE-23E1-9959-2D3419E683B1}"/>
              </a:ext>
            </a:extLst>
          </p:cNvPr>
          <p:cNvPicPr>
            <a:picLocks noChangeAspect="1"/>
          </p:cNvPicPr>
          <p:nvPr/>
        </p:nvPicPr>
        <p:blipFill>
          <a:blip r:embed="rId2"/>
          <a:srcRect r="36347"/>
          <a:stretch/>
        </p:blipFill>
        <p:spPr>
          <a:xfrm>
            <a:off x="6307667" y="1417638"/>
            <a:ext cx="5657884" cy="4734806"/>
          </a:xfrm>
          <a:prstGeom prst="rect">
            <a:avLst/>
          </a:prstGeom>
        </p:spPr>
      </p:pic>
    </p:spTree>
    <p:extLst>
      <p:ext uri="{BB962C8B-B14F-4D97-AF65-F5344CB8AC3E}">
        <p14:creationId xmlns:p14="http://schemas.microsoft.com/office/powerpoint/2010/main" val="267589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AB1D-FC4D-D2ED-087E-21D8BFA5080A}"/>
              </a:ext>
            </a:extLst>
          </p:cNvPr>
          <p:cNvSpPr>
            <a:spLocks noGrp="1"/>
          </p:cNvSpPr>
          <p:nvPr>
            <p:ph type="title"/>
          </p:nvPr>
        </p:nvSpPr>
        <p:spPr/>
        <p:txBody>
          <a:bodyPr/>
          <a:lstStyle/>
          <a:p>
            <a:r>
              <a:rPr lang="en-US" dirty="0"/>
              <a:t>The </a:t>
            </a:r>
            <a:r>
              <a:rPr lang="en-US" dirty="0">
                <a:solidFill>
                  <a:srgbClr val="0432FF"/>
                </a:solidFill>
              </a:rPr>
              <a:t>…</a:t>
            </a:r>
            <a:r>
              <a:rPr lang="en-US" dirty="0"/>
              <a:t> argument</a:t>
            </a:r>
          </a:p>
        </p:txBody>
      </p:sp>
      <p:sp>
        <p:nvSpPr>
          <p:cNvPr id="3" name="Content Placeholder 2">
            <a:extLst>
              <a:ext uri="{FF2B5EF4-FFF2-40B4-BE49-F238E27FC236}">
                <a16:creationId xmlns:a16="http://schemas.microsoft.com/office/drawing/2014/main" id="{AC9783BE-CDA6-BF8D-7D9A-15B8ECCAE06E}"/>
              </a:ext>
            </a:extLst>
          </p:cNvPr>
          <p:cNvSpPr>
            <a:spLocks noGrp="1"/>
          </p:cNvSpPr>
          <p:nvPr>
            <p:ph sz="half" idx="1"/>
          </p:nvPr>
        </p:nvSpPr>
        <p:spPr/>
        <p:txBody>
          <a:bodyPr>
            <a:normAutofit fontScale="92500" lnSpcReduction="20000"/>
          </a:bodyPr>
          <a:lstStyle/>
          <a:p>
            <a:r>
              <a:rPr lang="en-US" dirty="0"/>
              <a:t>This will match any arguments not otherwise matched, and this can be easily forwarded to other functions, or also explored, by converting to a list in order to examine the arguments passed.</a:t>
            </a:r>
          </a:p>
          <a:p>
            <a:r>
              <a:rPr lang="en-US" dirty="0"/>
              <a:t> Here is an example of how it can be used to pass any number of arguments to a function, and how the function can access these arguments.</a:t>
            </a:r>
          </a:p>
          <a:p>
            <a:r>
              <a:rPr lang="en-US" dirty="0"/>
              <a:t>It is often used to relay addition arguments to another function</a:t>
            </a:r>
          </a:p>
        </p:txBody>
      </p:sp>
      <p:sp>
        <p:nvSpPr>
          <p:cNvPr id="5" name="Slide Number Placeholder 4">
            <a:extLst>
              <a:ext uri="{FF2B5EF4-FFF2-40B4-BE49-F238E27FC236}">
                <a16:creationId xmlns:a16="http://schemas.microsoft.com/office/drawing/2014/main" id="{852F9670-99FF-B107-3A21-06B24AEDF367}"/>
              </a:ext>
            </a:extLst>
          </p:cNvPr>
          <p:cNvSpPr>
            <a:spLocks noGrp="1"/>
          </p:cNvSpPr>
          <p:nvPr>
            <p:ph type="sldNum" sz="quarter" idx="12"/>
          </p:nvPr>
        </p:nvSpPr>
        <p:spPr/>
        <p:txBody>
          <a:bodyPr/>
          <a:lstStyle/>
          <a:p>
            <a:fld id="{85C893B6-8239-B544-860F-8E6624F3670C}" type="slidenum">
              <a:rPr lang="en-US" smtClean="0"/>
              <a:t>11</a:t>
            </a:fld>
            <a:endParaRPr lang="en-US"/>
          </a:p>
        </p:txBody>
      </p:sp>
      <p:pic>
        <p:nvPicPr>
          <p:cNvPr id="10" name="Picture 9">
            <a:extLst>
              <a:ext uri="{FF2B5EF4-FFF2-40B4-BE49-F238E27FC236}">
                <a16:creationId xmlns:a16="http://schemas.microsoft.com/office/drawing/2014/main" id="{10564342-5FA8-CB4A-2456-D1952DF76CDE}"/>
              </a:ext>
            </a:extLst>
          </p:cNvPr>
          <p:cNvPicPr>
            <a:picLocks noChangeAspect="1"/>
          </p:cNvPicPr>
          <p:nvPr/>
        </p:nvPicPr>
        <p:blipFill>
          <a:blip r:embed="rId2"/>
          <a:srcRect r="26666"/>
          <a:stretch/>
        </p:blipFill>
        <p:spPr>
          <a:xfrm>
            <a:off x="6096000" y="1600201"/>
            <a:ext cx="5699819" cy="4488465"/>
          </a:xfrm>
          <a:prstGeom prst="rect">
            <a:avLst/>
          </a:prstGeom>
        </p:spPr>
      </p:pic>
    </p:spTree>
    <p:extLst>
      <p:ext uri="{BB962C8B-B14F-4D97-AF65-F5344CB8AC3E}">
        <p14:creationId xmlns:p14="http://schemas.microsoft.com/office/powerpoint/2010/main" val="1748473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D925-3078-F6FE-4CBE-5C9602562729}"/>
              </a:ext>
            </a:extLst>
          </p:cNvPr>
          <p:cNvSpPr>
            <a:spLocks noGrp="1"/>
          </p:cNvSpPr>
          <p:nvPr>
            <p:ph type="title"/>
          </p:nvPr>
        </p:nvSpPr>
        <p:spPr/>
        <p:txBody>
          <a:bodyPr/>
          <a:lstStyle/>
          <a:p>
            <a:r>
              <a:rPr lang="en-US" dirty="0"/>
              <a:t>Error checking in functions</a:t>
            </a:r>
          </a:p>
        </p:txBody>
      </p:sp>
      <p:sp>
        <p:nvSpPr>
          <p:cNvPr id="3" name="Content Placeholder 2">
            <a:extLst>
              <a:ext uri="{FF2B5EF4-FFF2-40B4-BE49-F238E27FC236}">
                <a16:creationId xmlns:a16="http://schemas.microsoft.com/office/drawing/2014/main" id="{DC4C0A34-5E49-D947-23DB-959D8EBE3C01}"/>
              </a:ext>
            </a:extLst>
          </p:cNvPr>
          <p:cNvSpPr>
            <a:spLocks noGrp="1"/>
          </p:cNvSpPr>
          <p:nvPr>
            <p:ph sz="half" idx="1"/>
          </p:nvPr>
        </p:nvSpPr>
        <p:spPr>
          <a:xfrm>
            <a:off x="609600" y="1600201"/>
            <a:ext cx="5384800" cy="4632211"/>
          </a:xfrm>
        </p:spPr>
        <p:txBody>
          <a:bodyPr>
            <a:normAutofit fontScale="77500" lnSpcReduction="20000"/>
          </a:bodyPr>
          <a:lstStyle/>
          <a:p>
            <a:r>
              <a:rPr lang="en-US" dirty="0"/>
              <a:t>While functions are invaluable as small units of useful code, they must also be robust. </a:t>
            </a:r>
          </a:p>
          <a:p>
            <a:r>
              <a:rPr lang="en-US" dirty="0"/>
              <a:t>When an error is encountered, it should be dealt with. </a:t>
            </a:r>
          </a:p>
          <a:p>
            <a:r>
              <a:rPr lang="en-US" dirty="0"/>
              <a:t>From a programming perspective, a decision needs to be made as to whether an error condition requires that the program be halted, or whether an error generates information that can be relayed to the user.</a:t>
            </a:r>
          </a:p>
          <a:p>
            <a:r>
              <a:rPr lang="en-US" dirty="0"/>
              <a:t>Here we assume that the program must stop when an error is encountered. To do this, the R function </a:t>
            </a:r>
            <a:r>
              <a:rPr lang="en-US" dirty="0">
                <a:solidFill>
                  <a:srgbClr val="0432FF"/>
                </a:solidFill>
              </a:rPr>
              <a:t>stop() </a:t>
            </a:r>
            <a:r>
              <a:rPr lang="en-US" dirty="0"/>
              <a:t>is called.</a:t>
            </a:r>
          </a:p>
        </p:txBody>
      </p:sp>
      <p:sp>
        <p:nvSpPr>
          <p:cNvPr id="13" name="Content Placeholder 12">
            <a:extLst>
              <a:ext uri="{FF2B5EF4-FFF2-40B4-BE49-F238E27FC236}">
                <a16:creationId xmlns:a16="http://schemas.microsoft.com/office/drawing/2014/main" id="{8A9B1C95-AF86-0221-55BC-C32A1F799F5E}"/>
              </a:ext>
            </a:extLst>
          </p:cNvPr>
          <p:cNvSpPr>
            <a:spLocks noGrp="1"/>
          </p:cNvSpPr>
          <p:nvPr>
            <p:ph sz="half" idx="2"/>
          </p:nvPr>
        </p:nvSpPr>
        <p:spPr>
          <a:xfrm>
            <a:off x="6197600" y="1600201"/>
            <a:ext cx="5384800" cy="2828625"/>
          </a:xfrm>
        </p:spPr>
        <p:txBody>
          <a:bodyPr>
            <a:normAutofit fontScale="77500" lnSpcReduction="20000"/>
          </a:bodyPr>
          <a:lstStyle/>
          <a:p>
            <a:r>
              <a:rPr lang="en-US" dirty="0"/>
              <a:t>Here, we return to our first example for extracting even values from a vector. </a:t>
            </a:r>
          </a:p>
          <a:p>
            <a:r>
              <a:rPr lang="en-US" dirty="0"/>
              <a:t>For this case, we need to think about how we intend the function to be called; for example, what should happen if the input vector:</a:t>
            </a:r>
          </a:p>
          <a:p>
            <a:pPr lvl="1"/>
            <a:r>
              <a:rPr lang="en-US" dirty="0"/>
              <a:t>Is empty?</a:t>
            </a:r>
          </a:p>
          <a:p>
            <a:pPr lvl="1"/>
            <a:r>
              <a:rPr lang="en-US" dirty="0"/>
              <a:t>Is not an atomic vector?</a:t>
            </a:r>
          </a:p>
          <a:p>
            <a:pPr lvl="1"/>
            <a:r>
              <a:rPr lang="en-US" dirty="0"/>
              <a:t>Is not numeric?</a:t>
            </a:r>
          </a:p>
        </p:txBody>
      </p:sp>
      <p:sp>
        <p:nvSpPr>
          <p:cNvPr id="5" name="Slide Number Placeholder 4">
            <a:extLst>
              <a:ext uri="{FF2B5EF4-FFF2-40B4-BE49-F238E27FC236}">
                <a16:creationId xmlns:a16="http://schemas.microsoft.com/office/drawing/2014/main" id="{7FDC5249-B6D3-6D12-A293-770C4472A217}"/>
              </a:ext>
            </a:extLst>
          </p:cNvPr>
          <p:cNvSpPr>
            <a:spLocks noGrp="1"/>
          </p:cNvSpPr>
          <p:nvPr>
            <p:ph type="sldNum" sz="quarter" idx="12"/>
          </p:nvPr>
        </p:nvSpPr>
        <p:spPr/>
        <p:txBody>
          <a:bodyPr/>
          <a:lstStyle/>
          <a:p>
            <a:fld id="{85C893B6-8239-B544-860F-8E6624F3670C}" type="slidenum">
              <a:rPr lang="en-US" smtClean="0"/>
              <a:t>12</a:t>
            </a:fld>
            <a:endParaRPr lang="en-US"/>
          </a:p>
        </p:txBody>
      </p:sp>
      <p:pic>
        <p:nvPicPr>
          <p:cNvPr id="12" name="Picture 11">
            <a:extLst>
              <a:ext uri="{FF2B5EF4-FFF2-40B4-BE49-F238E27FC236}">
                <a16:creationId xmlns:a16="http://schemas.microsoft.com/office/drawing/2014/main" id="{1C466F67-1E39-0B18-7FD8-D239D7473B4A}"/>
              </a:ext>
            </a:extLst>
          </p:cNvPr>
          <p:cNvPicPr>
            <a:picLocks noChangeAspect="1"/>
          </p:cNvPicPr>
          <p:nvPr/>
        </p:nvPicPr>
        <p:blipFill>
          <a:blip r:embed="rId2"/>
          <a:srcRect r="36430"/>
          <a:stretch/>
        </p:blipFill>
        <p:spPr>
          <a:xfrm>
            <a:off x="6283286" y="4393625"/>
            <a:ext cx="5299114" cy="1838787"/>
          </a:xfrm>
          <a:prstGeom prst="rect">
            <a:avLst/>
          </a:prstGeom>
        </p:spPr>
      </p:pic>
    </p:spTree>
    <p:extLst>
      <p:ext uri="{BB962C8B-B14F-4D97-AF65-F5344CB8AC3E}">
        <p14:creationId xmlns:p14="http://schemas.microsoft.com/office/powerpoint/2010/main" val="23451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F765-4CBC-E908-DE35-DAF335F1FFFE}"/>
              </a:ext>
            </a:extLst>
          </p:cNvPr>
          <p:cNvSpPr>
            <a:spLocks noGrp="1"/>
          </p:cNvSpPr>
          <p:nvPr>
            <p:ph type="title"/>
          </p:nvPr>
        </p:nvSpPr>
        <p:spPr/>
        <p:txBody>
          <a:bodyPr/>
          <a:lstStyle/>
          <a:p>
            <a:r>
              <a:rPr lang="en-US" dirty="0"/>
              <a:t>Fail fast…</a:t>
            </a:r>
          </a:p>
        </p:txBody>
      </p:sp>
      <p:sp>
        <p:nvSpPr>
          <p:cNvPr id="3" name="Content Placeholder 2">
            <a:extLst>
              <a:ext uri="{FF2B5EF4-FFF2-40B4-BE49-F238E27FC236}">
                <a16:creationId xmlns:a16="http://schemas.microsoft.com/office/drawing/2014/main" id="{E72B1FDF-5E16-20D0-B93B-2A0DAA62CA1C}"/>
              </a:ext>
            </a:extLst>
          </p:cNvPr>
          <p:cNvSpPr>
            <a:spLocks noGrp="1"/>
          </p:cNvSpPr>
          <p:nvPr>
            <p:ph idx="1"/>
          </p:nvPr>
        </p:nvSpPr>
        <p:spPr>
          <a:xfrm>
            <a:off x="609600" y="1600201"/>
            <a:ext cx="10972800" cy="1828799"/>
          </a:xfrm>
        </p:spPr>
        <p:txBody>
          <a:bodyPr/>
          <a:lstStyle/>
          <a:p>
            <a:r>
              <a:rPr lang="en-US" dirty="0"/>
              <a:t>Therefore, these two functions can be used to initially check the input values, and “fail fast” if necessary. </a:t>
            </a:r>
          </a:p>
          <a:p>
            <a:r>
              <a:rPr lang="en-US" dirty="0"/>
              <a:t>We add this checking logic to the function’s opening lines.</a:t>
            </a:r>
          </a:p>
        </p:txBody>
      </p:sp>
      <p:sp>
        <p:nvSpPr>
          <p:cNvPr id="5" name="Slide Number Placeholder 4">
            <a:extLst>
              <a:ext uri="{FF2B5EF4-FFF2-40B4-BE49-F238E27FC236}">
                <a16:creationId xmlns:a16="http://schemas.microsoft.com/office/drawing/2014/main" id="{C7699DEE-5805-8CC1-80E8-F329AAF75DF3}"/>
              </a:ext>
            </a:extLst>
          </p:cNvPr>
          <p:cNvSpPr>
            <a:spLocks noGrp="1"/>
          </p:cNvSpPr>
          <p:nvPr>
            <p:ph type="sldNum" sz="quarter" idx="12"/>
          </p:nvPr>
        </p:nvSpPr>
        <p:spPr/>
        <p:txBody>
          <a:bodyPr/>
          <a:lstStyle/>
          <a:p>
            <a:fld id="{85C893B6-8239-B544-860F-8E6624F3670C}" type="slidenum">
              <a:rPr lang="en-US" smtClean="0"/>
              <a:t>13</a:t>
            </a:fld>
            <a:endParaRPr lang="en-US"/>
          </a:p>
        </p:txBody>
      </p:sp>
      <p:pic>
        <p:nvPicPr>
          <p:cNvPr id="7" name="Picture 6" descr="A white background with black text&#10;&#10;Description automatically generated">
            <a:extLst>
              <a:ext uri="{FF2B5EF4-FFF2-40B4-BE49-F238E27FC236}">
                <a16:creationId xmlns:a16="http://schemas.microsoft.com/office/drawing/2014/main" id="{AA4963B7-07F2-19BB-1A0B-00F36B234404}"/>
              </a:ext>
            </a:extLst>
          </p:cNvPr>
          <p:cNvPicPr>
            <a:picLocks noChangeAspect="1"/>
          </p:cNvPicPr>
          <p:nvPr/>
        </p:nvPicPr>
        <p:blipFill>
          <a:blip r:embed="rId2"/>
          <a:stretch>
            <a:fillRect/>
          </a:stretch>
        </p:blipFill>
        <p:spPr>
          <a:xfrm>
            <a:off x="1238957" y="3574544"/>
            <a:ext cx="9414936" cy="2746023"/>
          </a:xfrm>
          <a:prstGeom prst="rect">
            <a:avLst/>
          </a:prstGeom>
        </p:spPr>
      </p:pic>
    </p:spTree>
    <p:extLst>
      <p:ext uri="{BB962C8B-B14F-4D97-AF65-F5344CB8AC3E}">
        <p14:creationId xmlns:p14="http://schemas.microsoft.com/office/powerpoint/2010/main" val="4150826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FB2D-CB37-171A-C9D6-66F23233C925}"/>
              </a:ext>
            </a:extLst>
          </p:cNvPr>
          <p:cNvSpPr>
            <a:spLocks noGrp="1"/>
          </p:cNvSpPr>
          <p:nvPr>
            <p:ph type="title"/>
          </p:nvPr>
        </p:nvSpPr>
        <p:spPr/>
        <p:txBody>
          <a:bodyPr/>
          <a:lstStyle/>
          <a:p>
            <a:r>
              <a:rPr lang="en-US" dirty="0"/>
              <a:t>Robustness Checks…</a:t>
            </a:r>
          </a:p>
        </p:txBody>
      </p:sp>
      <p:sp>
        <p:nvSpPr>
          <p:cNvPr id="3" name="Slide Number Placeholder 2">
            <a:extLst>
              <a:ext uri="{FF2B5EF4-FFF2-40B4-BE49-F238E27FC236}">
                <a16:creationId xmlns:a16="http://schemas.microsoft.com/office/drawing/2014/main" id="{58ED1DE5-32D8-5D94-985B-5E280DBF977B}"/>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8E6D1317-00D6-006A-35EE-3FBDE9AB0380}"/>
              </a:ext>
            </a:extLst>
          </p:cNvPr>
          <p:cNvPicPr>
            <a:picLocks noChangeAspect="1"/>
          </p:cNvPicPr>
          <p:nvPr/>
        </p:nvPicPr>
        <p:blipFill>
          <a:blip r:embed="rId2"/>
          <a:stretch>
            <a:fillRect/>
          </a:stretch>
        </p:blipFill>
        <p:spPr>
          <a:xfrm>
            <a:off x="1600904" y="1151386"/>
            <a:ext cx="8434917" cy="5314725"/>
          </a:xfrm>
          <a:prstGeom prst="rect">
            <a:avLst/>
          </a:prstGeom>
        </p:spPr>
      </p:pic>
    </p:spTree>
    <p:extLst>
      <p:ext uri="{BB962C8B-B14F-4D97-AF65-F5344CB8AC3E}">
        <p14:creationId xmlns:p14="http://schemas.microsoft.com/office/powerpoint/2010/main" val="8215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EBC3FB-2867-2F17-1FCA-4B53EA291FF5}"/>
              </a:ext>
            </a:extLst>
          </p:cNvPr>
          <p:cNvSpPr>
            <a:spLocks noGrp="1"/>
          </p:cNvSpPr>
          <p:nvPr>
            <p:ph type="title"/>
          </p:nvPr>
        </p:nvSpPr>
        <p:spPr/>
        <p:txBody>
          <a:bodyPr/>
          <a:lstStyle/>
          <a:p>
            <a:r>
              <a:rPr lang="en-US" dirty="0"/>
              <a:t>Environments and Functions</a:t>
            </a:r>
          </a:p>
        </p:txBody>
      </p:sp>
      <p:sp>
        <p:nvSpPr>
          <p:cNvPr id="5" name="Content Placeholder 4">
            <a:extLst>
              <a:ext uri="{FF2B5EF4-FFF2-40B4-BE49-F238E27FC236}">
                <a16:creationId xmlns:a16="http://schemas.microsoft.com/office/drawing/2014/main" id="{9AB2BB5B-0E52-5B02-9A3E-89047A8BFE1D}"/>
              </a:ext>
            </a:extLst>
          </p:cNvPr>
          <p:cNvSpPr>
            <a:spLocks noGrp="1"/>
          </p:cNvSpPr>
          <p:nvPr>
            <p:ph sz="half" idx="1"/>
          </p:nvPr>
        </p:nvSpPr>
        <p:spPr>
          <a:xfrm>
            <a:off x="609600" y="1600201"/>
            <a:ext cx="5384800" cy="4653843"/>
          </a:xfrm>
        </p:spPr>
        <p:txBody>
          <a:bodyPr>
            <a:normAutofit fontScale="85000" lnSpcReduction="20000"/>
          </a:bodyPr>
          <a:lstStyle/>
          <a:p>
            <a:r>
              <a:rPr lang="en-US" dirty="0"/>
              <a:t>It is worth spending time on understanding an environment, which comprises two parts: </a:t>
            </a:r>
          </a:p>
          <a:p>
            <a:pPr lvl="1"/>
            <a:r>
              <a:rPr lang="en-US" dirty="0"/>
              <a:t>a frame that contains name-object bindings, and </a:t>
            </a:r>
          </a:p>
          <a:p>
            <a:pPr lvl="1"/>
            <a:r>
              <a:rPr lang="en-US" dirty="0"/>
              <a:t>a reference to its parent environment. </a:t>
            </a:r>
          </a:p>
          <a:p>
            <a:r>
              <a:rPr lang="en-US" dirty="0"/>
              <a:t>This reference mechanism creates a hierarchy of environments within R.</a:t>
            </a:r>
          </a:p>
          <a:p>
            <a:r>
              <a:rPr lang="en-US" dirty="0"/>
              <a:t>The global environment </a:t>
            </a:r>
            <a:r>
              <a:rPr lang="en-US" dirty="0" err="1">
                <a:solidFill>
                  <a:srgbClr val="0432FF"/>
                </a:solidFill>
              </a:rPr>
              <a:t>R_GlobalEnv</a:t>
            </a:r>
            <a:r>
              <a:rPr lang="en-US" dirty="0"/>
              <a:t>, is the interactive workspace that contains user-defined variables and functions</a:t>
            </a:r>
          </a:p>
          <a:p>
            <a:r>
              <a:rPr lang="en-US" dirty="0"/>
              <a:t>The library </a:t>
            </a:r>
            <a:r>
              <a:rPr lang="en-US" dirty="0" err="1">
                <a:solidFill>
                  <a:srgbClr val="0432FF"/>
                </a:solidFill>
              </a:rPr>
              <a:t>pryr</a:t>
            </a:r>
            <a:r>
              <a:rPr lang="en-US" dirty="0"/>
              <a:t> is useful to see where variables are.</a:t>
            </a:r>
          </a:p>
        </p:txBody>
      </p:sp>
      <p:sp>
        <p:nvSpPr>
          <p:cNvPr id="3" name="Slide Number Placeholder 2">
            <a:extLst>
              <a:ext uri="{FF2B5EF4-FFF2-40B4-BE49-F238E27FC236}">
                <a16:creationId xmlns:a16="http://schemas.microsoft.com/office/drawing/2014/main" id="{99F82125-632A-5E65-FC25-A8FABB89885A}"/>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8" name="Picture 7" descr="A screenshot of a computer code&#10;&#10;Description automatically generated">
            <a:extLst>
              <a:ext uri="{FF2B5EF4-FFF2-40B4-BE49-F238E27FC236}">
                <a16:creationId xmlns:a16="http://schemas.microsoft.com/office/drawing/2014/main" id="{66052462-9A55-4EB8-24EA-D9A590A85888}"/>
              </a:ext>
            </a:extLst>
          </p:cNvPr>
          <p:cNvPicPr>
            <a:picLocks noChangeAspect="1"/>
          </p:cNvPicPr>
          <p:nvPr/>
        </p:nvPicPr>
        <p:blipFill>
          <a:blip r:embed="rId2"/>
          <a:srcRect r="18780"/>
          <a:stretch/>
        </p:blipFill>
        <p:spPr>
          <a:xfrm>
            <a:off x="6389513" y="1600201"/>
            <a:ext cx="4784062" cy="3337807"/>
          </a:xfrm>
          <a:prstGeom prst="rect">
            <a:avLst/>
          </a:prstGeom>
        </p:spPr>
      </p:pic>
      <p:pic>
        <p:nvPicPr>
          <p:cNvPr id="10" name="Picture 9" descr="A white background with black text&#10;&#10;Description automatically generated">
            <a:extLst>
              <a:ext uri="{FF2B5EF4-FFF2-40B4-BE49-F238E27FC236}">
                <a16:creationId xmlns:a16="http://schemas.microsoft.com/office/drawing/2014/main" id="{8C6378D8-9C50-360A-A647-390B70FCD54D}"/>
              </a:ext>
            </a:extLst>
          </p:cNvPr>
          <p:cNvPicPr>
            <a:picLocks noChangeAspect="1"/>
          </p:cNvPicPr>
          <p:nvPr/>
        </p:nvPicPr>
        <p:blipFill>
          <a:blip r:embed="rId3"/>
          <a:srcRect r="24509"/>
          <a:stretch/>
        </p:blipFill>
        <p:spPr>
          <a:xfrm>
            <a:off x="6389513" y="5257799"/>
            <a:ext cx="4784062" cy="850900"/>
          </a:xfrm>
          <a:prstGeom prst="rect">
            <a:avLst/>
          </a:prstGeom>
        </p:spPr>
      </p:pic>
    </p:spTree>
    <p:extLst>
      <p:ext uri="{BB962C8B-B14F-4D97-AF65-F5344CB8AC3E}">
        <p14:creationId xmlns:p14="http://schemas.microsoft.com/office/powerpoint/2010/main" val="312738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AD91-033D-2E24-1891-3C8710154081}"/>
              </a:ext>
            </a:extLst>
          </p:cNvPr>
          <p:cNvSpPr>
            <a:spLocks noGrp="1"/>
          </p:cNvSpPr>
          <p:nvPr>
            <p:ph type="title"/>
          </p:nvPr>
        </p:nvSpPr>
        <p:spPr/>
        <p:txBody>
          <a:bodyPr/>
          <a:lstStyle/>
          <a:p>
            <a:r>
              <a:rPr lang="en-US" dirty="0" err="1"/>
              <a:t>Visualising</a:t>
            </a:r>
            <a:r>
              <a:rPr lang="en-US" dirty="0"/>
              <a:t> the environment</a:t>
            </a:r>
          </a:p>
        </p:txBody>
      </p:sp>
      <p:sp>
        <p:nvSpPr>
          <p:cNvPr id="3" name="Content Placeholder 2">
            <a:extLst>
              <a:ext uri="{FF2B5EF4-FFF2-40B4-BE49-F238E27FC236}">
                <a16:creationId xmlns:a16="http://schemas.microsoft.com/office/drawing/2014/main" id="{B9D1187D-7DB8-77E0-00D7-9C4CF6DA1266}"/>
              </a:ext>
            </a:extLst>
          </p:cNvPr>
          <p:cNvSpPr>
            <a:spLocks noGrp="1"/>
          </p:cNvSpPr>
          <p:nvPr>
            <p:ph sz="half" idx="1"/>
          </p:nvPr>
        </p:nvSpPr>
        <p:spPr/>
        <p:txBody>
          <a:bodyPr>
            <a:normAutofit fontScale="77500" lnSpcReduction="20000"/>
          </a:bodyPr>
          <a:lstStyle/>
          <a:p>
            <a:r>
              <a:rPr lang="en-US" dirty="0"/>
              <a:t>We can visualize an environment and its variables</a:t>
            </a:r>
          </a:p>
          <a:p>
            <a:r>
              <a:rPr lang="en-US" dirty="0"/>
              <a:t>The values of a variable are stored in memory, and for a vector, these are in successive (i.e., contiguous) locations. </a:t>
            </a:r>
          </a:p>
          <a:p>
            <a:r>
              <a:rPr lang="en-US" dirty="0"/>
              <a:t>We can visualize this storage as an array structure of three cells for each of the variables x, y, and z.</a:t>
            </a:r>
          </a:p>
          <a:p>
            <a:r>
              <a:rPr lang="en-US" dirty="0"/>
              <a:t>We also need a variable name (identifier) that references (or “points to”) the values in memory, and the link between the variable and its value in memory is known as a binding.</a:t>
            </a:r>
          </a:p>
          <a:p>
            <a:r>
              <a:rPr lang="en-US" dirty="0"/>
              <a:t>x, y, and z are part of the global environment</a:t>
            </a:r>
          </a:p>
        </p:txBody>
      </p:sp>
      <p:sp>
        <p:nvSpPr>
          <p:cNvPr id="5" name="Slide Number Placeholder 4">
            <a:extLst>
              <a:ext uri="{FF2B5EF4-FFF2-40B4-BE49-F238E27FC236}">
                <a16:creationId xmlns:a16="http://schemas.microsoft.com/office/drawing/2014/main" id="{D6AAD8EF-1BBA-8256-7185-EFEDD6DED7BC}"/>
              </a:ext>
            </a:extLst>
          </p:cNvPr>
          <p:cNvSpPr>
            <a:spLocks noGrp="1"/>
          </p:cNvSpPr>
          <p:nvPr>
            <p:ph type="sldNum" sz="quarter" idx="12"/>
          </p:nvPr>
        </p:nvSpPr>
        <p:spPr/>
        <p:txBody>
          <a:bodyPr/>
          <a:lstStyle/>
          <a:p>
            <a:fld id="{85C893B6-8239-B544-860F-8E6624F3670C}" type="slidenum">
              <a:rPr lang="en-US" smtClean="0"/>
              <a:t>16</a:t>
            </a:fld>
            <a:endParaRPr lang="en-US"/>
          </a:p>
        </p:txBody>
      </p:sp>
      <p:pic>
        <p:nvPicPr>
          <p:cNvPr id="1026" name="Picture 2">
            <a:extLst>
              <a:ext uri="{FF2B5EF4-FFF2-40B4-BE49-F238E27FC236}">
                <a16:creationId xmlns:a16="http://schemas.microsoft.com/office/drawing/2014/main" id="{C0F3AD79-C45F-2A03-850D-244B87CFE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315" y="2797096"/>
            <a:ext cx="4763703" cy="3413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FA81106E-A4B4-B7EA-17A5-DA1A4023EF59}"/>
              </a:ext>
            </a:extLst>
          </p:cNvPr>
          <p:cNvPicPr>
            <a:picLocks noChangeAspect="1"/>
          </p:cNvPicPr>
          <p:nvPr/>
        </p:nvPicPr>
        <p:blipFill>
          <a:blip r:embed="rId3"/>
          <a:srcRect t="10966" r="36754" b="58595"/>
          <a:stretch/>
        </p:blipFill>
        <p:spPr>
          <a:xfrm>
            <a:off x="7659990" y="1599366"/>
            <a:ext cx="3725333" cy="1016001"/>
          </a:xfrm>
          <a:prstGeom prst="rect">
            <a:avLst/>
          </a:prstGeom>
        </p:spPr>
      </p:pic>
    </p:spTree>
    <p:extLst>
      <p:ext uri="{BB962C8B-B14F-4D97-AF65-F5344CB8AC3E}">
        <p14:creationId xmlns:p14="http://schemas.microsoft.com/office/powerpoint/2010/main" val="246930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09B39-BBB2-B901-8BF7-3137EED23ECB}"/>
              </a:ext>
            </a:extLst>
          </p:cNvPr>
          <p:cNvSpPr>
            <a:spLocks noGrp="1"/>
          </p:cNvSpPr>
          <p:nvPr>
            <p:ph type="title"/>
          </p:nvPr>
        </p:nvSpPr>
        <p:spPr/>
        <p:txBody>
          <a:bodyPr/>
          <a:lstStyle/>
          <a:p>
            <a:r>
              <a:rPr lang="en-US" dirty="0"/>
              <a:t>Adding a function…</a:t>
            </a:r>
          </a:p>
        </p:txBody>
      </p:sp>
      <p:sp>
        <p:nvSpPr>
          <p:cNvPr id="5" name="Slide Number Placeholder 4">
            <a:extLst>
              <a:ext uri="{FF2B5EF4-FFF2-40B4-BE49-F238E27FC236}">
                <a16:creationId xmlns:a16="http://schemas.microsoft.com/office/drawing/2014/main" id="{491FB6CC-CA24-D80A-8948-CFE745F36E85}"/>
              </a:ext>
            </a:extLst>
          </p:cNvPr>
          <p:cNvSpPr>
            <a:spLocks noGrp="1"/>
          </p:cNvSpPr>
          <p:nvPr>
            <p:ph type="sldNum" sz="quarter" idx="12"/>
          </p:nvPr>
        </p:nvSpPr>
        <p:spPr/>
        <p:txBody>
          <a:bodyPr/>
          <a:lstStyle/>
          <a:p>
            <a:fld id="{85C893B6-8239-B544-860F-8E6624F3670C}" type="slidenum">
              <a:rPr lang="en-US" smtClean="0"/>
              <a:t>17</a:t>
            </a:fld>
            <a:endParaRPr lang="en-US"/>
          </a:p>
        </p:txBody>
      </p:sp>
      <p:pic>
        <p:nvPicPr>
          <p:cNvPr id="2050" name="Picture 2">
            <a:extLst>
              <a:ext uri="{FF2B5EF4-FFF2-40B4-BE49-F238E27FC236}">
                <a16:creationId xmlns:a16="http://schemas.microsoft.com/office/drawing/2014/main" id="{E563B27B-9B4A-DC60-FFD8-681F09725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156" y="2929503"/>
            <a:ext cx="4145514" cy="336881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97BA67CD-A5F1-0343-EE75-0E745B0AA382}"/>
              </a:ext>
            </a:extLst>
          </p:cNvPr>
          <p:cNvSpPr>
            <a:spLocks noGrp="1"/>
          </p:cNvSpPr>
          <p:nvPr>
            <p:ph sz="half" idx="1"/>
          </p:nvPr>
        </p:nvSpPr>
        <p:spPr/>
        <p:txBody>
          <a:bodyPr>
            <a:normAutofit fontScale="85000" lnSpcReduction="20000"/>
          </a:bodyPr>
          <a:lstStyle/>
          <a:p>
            <a:r>
              <a:rPr lang="en-US" dirty="0"/>
              <a:t>Environments are also important for understanding how functions work. </a:t>
            </a:r>
          </a:p>
          <a:p>
            <a:r>
              <a:rPr lang="en-US" dirty="0"/>
              <a:t>When a function is created, it obtains a reference (i.e., it “points to”) the environment in which it was created, and this is known as the function’s enclosing environment.</a:t>
            </a:r>
          </a:p>
          <a:p>
            <a:r>
              <a:rPr lang="en-US" dirty="0"/>
              <a:t>The function </a:t>
            </a:r>
            <a:r>
              <a:rPr lang="en-US" dirty="0">
                <a:solidFill>
                  <a:srgbClr val="0432FF"/>
                </a:solidFill>
              </a:rPr>
              <a:t>environment()</a:t>
            </a:r>
            <a:r>
              <a:rPr lang="en-US" dirty="0"/>
              <a:t> can be used to confirm a function’s enclosing environment</a:t>
            </a:r>
          </a:p>
          <a:p>
            <a:r>
              <a:rPr lang="en-US" dirty="0"/>
              <a:t>The function has access to all variables within its enclosing environment</a:t>
            </a:r>
          </a:p>
          <a:p>
            <a:r>
              <a:rPr lang="en-US" i="1" dirty="0"/>
              <a:t>Think about how the function f1 operates</a:t>
            </a:r>
          </a:p>
          <a:p>
            <a:endParaRPr lang="en-US" dirty="0"/>
          </a:p>
        </p:txBody>
      </p:sp>
      <p:pic>
        <p:nvPicPr>
          <p:cNvPr id="15" name="Picture 14" descr="A white background with black text&#10;&#10;Description automatically generated">
            <a:extLst>
              <a:ext uri="{FF2B5EF4-FFF2-40B4-BE49-F238E27FC236}">
                <a16:creationId xmlns:a16="http://schemas.microsoft.com/office/drawing/2014/main" id="{F0F53735-D2AA-8549-D3EA-142B425D0438}"/>
              </a:ext>
            </a:extLst>
          </p:cNvPr>
          <p:cNvPicPr>
            <a:picLocks noChangeAspect="1"/>
          </p:cNvPicPr>
          <p:nvPr/>
        </p:nvPicPr>
        <p:blipFill>
          <a:blip r:embed="rId3"/>
          <a:srcRect r="32566"/>
          <a:stretch/>
        </p:blipFill>
        <p:spPr>
          <a:xfrm>
            <a:off x="6096000" y="1503979"/>
            <a:ext cx="3060701" cy="1339182"/>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349CF409-23CB-A3BB-B830-C672F67B1FE6}"/>
              </a:ext>
            </a:extLst>
          </p:cNvPr>
          <p:cNvPicPr>
            <a:picLocks noChangeAspect="1"/>
          </p:cNvPicPr>
          <p:nvPr/>
        </p:nvPicPr>
        <p:blipFill>
          <a:blip r:embed="rId4"/>
          <a:stretch>
            <a:fillRect/>
          </a:stretch>
        </p:blipFill>
        <p:spPr>
          <a:xfrm>
            <a:off x="9575470" y="1503979"/>
            <a:ext cx="2257778" cy="1302204"/>
          </a:xfrm>
          <a:prstGeom prst="rect">
            <a:avLst/>
          </a:prstGeom>
        </p:spPr>
      </p:pic>
    </p:spTree>
    <p:extLst>
      <p:ext uri="{BB962C8B-B14F-4D97-AF65-F5344CB8AC3E}">
        <p14:creationId xmlns:p14="http://schemas.microsoft.com/office/powerpoint/2010/main" val="525334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2E4A-91FF-225A-513E-DF7FB6E694AC}"/>
              </a:ext>
            </a:extLst>
          </p:cNvPr>
          <p:cNvSpPr>
            <a:spLocks noGrp="1"/>
          </p:cNvSpPr>
          <p:nvPr>
            <p:ph type="title"/>
          </p:nvPr>
        </p:nvSpPr>
        <p:spPr/>
        <p:txBody>
          <a:bodyPr/>
          <a:lstStyle/>
          <a:p>
            <a:r>
              <a:rPr lang="en-US" dirty="0"/>
              <a:t>The overall R hierarchy</a:t>
            </a:r>
          </a:p>
        </p:txBody>
      </p:sp>
      <p:sp>
        <p:nvSpPr>
          <p:cNvPr id="3" name="Content Placeholder 2">
            <a:extLst>
              <a:ext uri="{FF2B5EF4-FFF2-40B4-BE49-F238E27FC236}">
                <a16:creationId xmlns:a16="http://schemas.microsoft.com/office/drawing/2014/main" id="{23A1847B-6011-B97A-E2FA-75EAFDE206F3}"/>
              </a:ext>
            </a:extLst>
          </p:cNvPr>
          <p:cNvSpPr>
            <a:spLocks noGrp="1"/>
          </p:cNvSpPr>
          <p:nvPr>
            <p:ph idx="1"/>
          </p:nvPr>
        </p:nvSpPr>
        <p:spPr>
          <a:xfrm>
            <a:off x="609600" y="1329268"/>
            <a:ext cx="10972800" cy="2802466"/>
          </a:xfrm>
        </p:spPr>
        <p:txBody>
          <a:bodyPr>
            <a:normAutofit fontScale="77500" lnSpcReduction="20000"/>
          </a:bodyPr>
          <a:lstStyle/>
          <a:p>
            <a:r>
              <a:rPr lang="en-US" dirty="0"/>
              <a:t>We now come to an important diagram in R, which clarifies the mechanisms by which R accesses variables.</a:t>
            </a:r>
          </a:p>
          <a:p>
            <a:r>
              <a:rPr lang="en-US" dirty="0"/>
              <a:t>Environments form a tree structure, in which every environment has a parent environment, apart from the environment at the top of the tree which is known as the empty environment</a:t>
            </a:r>
          </a:p>
          <a:p>
            <a:r>
              <a:rPr lang="en-US" dirty="0"/>
              <a:t>A separate environment is also added for each new package loaded using library(), and the newest package’s environment is added as the direct parent of the global environment</a:t>
            </a:r>
          </a:p>
        </p:txBody>
      </p:sp>
      <p:sp>
        <p:nvSpPr>
          <p:cNvPr id="5" name="Slide Number Placeholder 4">
            <a:extLst>
              <a:ext uri="{FF2B5EF4-FFF2-40B4-BE49-F238E27FC236}">
                <a16:creationId xmlns:a16="http://schemas.microsoft.com/office/drawing/2014/main" id="{37FB2672-DF3A-CF50-6F85-F1506C91E7F5}"/>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3074" name="Picture 2">
            <a:extLst>
              <a:ext uri="{FF2B5EF4-FFF2-40B4-BE49-F238E27FC236}">
                <a16:creationId xmlns:a16="http://schemas.microsoft.com/office/drawing/2014/main" id="{BFF1B551-9E54-EEE5-E29D-9EDC9E8C3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52961"/>
            <a:ext cx="8715021" cy="20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25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57E4-68BE-F4BC-5545-E6FA1D64FA84}"/>
              </a:ext>
            </a:extLst>
          </p:cNvPr>
          <p:cNvSpPr>
            <a:spLocks noGrp="1"/>
          </p:cNvSpPr>
          <p:nvPr>
            <p:ph type="title"/>
          </p:nvPr>
        </p:nvSpPr>
        <p:spPr/>
        <p:txBody>
          <a:bodyPr>
            <a:normAutofit fontScale="90000"/>
          </a:bodyPr>
          <a:lstStyle/>
          <a:p>
            <a:r>
              <a:rPr lang="en-US" dirty="0"/>
              <a:t>An example: using the package name ensures access</a:t>
            </a:r>
          </a:p>
        </p:txBody>
      </p:sp>
      <p:sp>
        <p:nvSpPr>
          <p:cNvPr id="4" name="Slide Number Placeholder 3">
            <a:extLst>
              <a:ext uri="{FF2B5EF4-FFF2-40B4-BE49-F238E27FC236}">
                <a16:creationId xmlns:a16="http://schemas.microsoft.com/office/drawing/2014/main" id="{E3C9BB8D-6277-DB87-086B-EEBD02B8EADC}"/>
              </a:ext>
            </a:extLst>
          </p:cNvPr>
          <p:cNvSpPr>
            <a:spLocks noGrp="1"/>
          </p:cNvSpPr>
          <p:nvPr>
            <p:ph type="sldNum" sz="quarter" idx="12"/>
          </p:nvPr>
        </p:nvSpPr>
        <p:spPr/>
        <p:txBody>
          <a:bodyPr/>
          <a:lstStyle/>
          <a:p>
            <a:fld id="{85C893B6-8239-B544-860F-8E6624F3670C}" type="slidenum">
              <a:rPr lang="en-US" smtClean="0"/>
              <a:t>19</a:t>
            </a:fld>
            <a:endParaRPr lang="en-US"/>
          </a:p>
        </p:txBody>
      </p:sp>
      <p:pic>
        <p:nvPicPr>
          <p:cNvPr id="5" name="Picture 2">
            <a:extLst>
              <a:ext uri="{FF2B5EF4-FFF2-40B4-BE49-F238E27FC236}">
                <a16:creationId xmlns:a16="http://schemas.microsoft.com/office/drawing/2014/main" id="{2F0438B9-B561-75EA-4DED-2F36F4299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489" y="3968045"/>
            <a:ext cx="8715021" cy="2009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6C2EF4-1A41-B256-F554-F4BD213CD807}"/>
              </a:ext>
            </a:extLst>
          </p:cNvPr>
          <p:cNvSpPr txBox="1"/>
          <p:nvPr/>
        </p:nvSpPr>
        <p:spPr>
          <a:xfrm>
            <a:off x="7902222" y="4603550"/>
            <a:ext cx="717953" cy="369332"/>
          </a:xfrm>
          <a:prstGeom prst="rect">
            <a:avLst/>
          </a:prstGeom>
          <a:noFill/>
        </p:spPr>
        <p:txBody>
          <a:bodyPr wrap="none" rtlCol="0">
            <a:spAutoFit/>
          </a:bodyPr>
          <a:lstStyle/>
          <a:p>
            <a:r>
              <a:rPr lang="en-US" dirty="0">
                <a:solidFill>
                  <a:srgbClr val="0432FF"/>
                </a:solidFill>
              </a:rPr>
              <a:t>max()</a:t>
            </a:r>
          </a:p>
        </p:txBody>
      </p:sp>
      <p:sp>
        <p:nvSpPr>
          <p:cNvPr id="7" name="TextBox 6">
            <a:extLst>
              <a:ext uri="{FF2B5EF4-FFF2-40B4-BE49-F238E27FC236}">
                <a16:creationId xmlns:a16="http://schemas.microsoft.com/office/drawing/2014/main" id="{83739C93-6A61-7E1F-E760-C00C363FC4F8}"/>
              </a:ext>
            </a:extLst>
          </p:cNvPr>
          <p:cNvSpPr txBox="1"/>
          <p:nvPr/>
        </p:nvSpPr>
        <p:spPr>
          <a:xfrm>
            <a:off x="1958622" y="4603550"/>
            <a:ext cx="717953" cy="369332"/>
          </a:xfrm>
          <a:prstGeom prst="rect">
            <a:avLst/>
          </a:prstGeom>
          <a:noFill/>
        </p:spPr>
        <p:txBody>
          <a:bodyPr wrap="none" rtlCol="0">
            <a:spAutoFit/>
          </a:bodyPr>
          <a:lstStyle/>
          <a:p>
            <a:r>
              <a:rPr lang="en-US" dirty="0">
                <a:solidFill>
                  <a:srgbClr val="0432FF"/>
                </a:solidFill>
              </a:rPr>
              <a:t>max()</a:t>
            </a:r>
          </a:p>
        </p:txBody>
      </p:sp>
      <p:pic>
        <p:nvPicPr>
          <p:cNvPr id="9" name="Picture 8" descr="A screenshot of a computer code&#10;&#10;Description automatically generated">
            <a:extLst>
              <a:ext uri="{FF2B5EF4-FFF2-40B4-BE49-F238E27FC236}">
                <a16:creationId xmlns:a16="http://schemas.microsoft.com/office/drawing/2014/main" id="{31D78CB5-9140-4250-22BF-BD22CE8B0A4D}"/>
              </a:ext>
            </a:extLst>
          </p:cNvPr>
          <p:cNvPicPr>
            <a:picLocks noChangeAspect="1"/>
          </p:cNvPicPr>
          <p:nvPr/>
        </p:nvPicPr>
        <p:blipFill>
          <a:blip r:embed="rId3"/>
          <a:stretch>
            <a:fillRect/>
          </a:stretch>
        </p:blipFill>
        <p:spPr>
          <a:xfrm>
            <a:off x="525254" y="1539774"/>
            <a:ext cx="2866736" cy="1889226"/>
          </a:xfrm>
          <a:prstGeom prst="rect">
            <a:avLst/>
          </a:prstGeom>
        </p:spPr>
      </p:pic>
      <p:pic>
        <p:nvPicPr>
          <p:cNvPr id="11" name="Picture 10" descr="A close-up of a text&#10;&#10;Description automatically generated">
            <a:extLst>
              <a:ext uri="{FF2B5EF4-FFF2-40B4-BE49-F238E27FC236}">
                <a16:creationId xmlns:a16="http://schemas.microsoft.com/office/drawing/2014/main" id="{9909415F-DB0B-096A-AE7F-B63B1B320D1B}"/>
              </a:ext>
            </a:extLst>
          </p:cNvPr>
          <p:cNvPicPr>
            <a:picLocks noChangeAspect="1"/>
          </p:cNvPicPr>
          <p:nvPr/>
        </p:nvPicPr>
        <p:blipFill>
          <a:blip r:embed="rId4"/>
          <a:stretch>
            <a:fillRect/>
          </a:stretch>
        </p:blipFill>
        <p:spPr>
          <a:xfrm>
            <a:off x="4601456" y="1860802"/>
            <a:ext cx="2989085" cy="1247170"/>
          </a:xfrm>
          <a:prstGeom prst="rect">
            <a:avLst/>
          </a:prstGeom>
        </p:spPr>
      </p:pic>
      <p:pic>
        <p:nvPicPr>
          <p:cNvPr id="13" name="Picture 12" descr="A black and white image of a symbol&#10;&#10;Description automatically generated with medium confidence">
            <a:extLst>
              <a:ext uri="{FF2B5EF4-FFF2-40B4-BE49-F238E27FC236}">
                <a16:creationId xmlns:a16="http://schemas.microsoft.com/office/drawing/2014/main" id="{419B1B58-CD9E-2185-A6BF-39A27D64DA98}"/>
              </a:ext>
            </a:extLst>
          </p:cNvPr>
          <p:cNvPicPr>
            <a:picLocks noChangeAspect="1"/>
          </p:cNvPicPr>
          <p:nvPr/>
        </p:nvPicPr>
        <p:blipFill>
          <a:blip r:embed="rId5"/>
          <a:stretch>
            <a:fillRect/>
          </a:stretch>
        </p:blipFill>
        <p:spPr>
          <a:xfrm>
            <a:off x="8385497" y="2277711"/>
            <a:ext cx="2895600" cy="469900"/>
          </a:xfrm>
          <a:prstGeom prst="rect">
            <a:avLst/>
          </a:prstGeom>
        </p:spPr>
      </p:pic>
    </p:spTree>
    <p:extLst>
      <p:ext uri="{BB962C8B-B14F-4D97-AF65-F5344CB8AC3E}">
        <p14:creationId xmlns:p14="http://schemas.microsoft.com/office/powerpoint/2010/main" val="50153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E2BB-CA5A-FA7A-A061-9749829A708F}"/>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380B2192-E315-658E-55A2-28F0BDC827DB}"/>
              </a:ext>
            </a:extLst>
          </p:cNvPr>
          <p:cNvSpPr>
            <a:spLocks noGrp="1"/>
          </p:cNvSpPr>
          <p:nvPr>
            <p:ph sz="half" idx="1"/>
          </p:nvPr>
        </p:nvSpPr>
        <p:spPr/>
        <p:txBody>
          <a:bodyPr>
            <a:normAutofit fontScale="70000" lnSpcReduction="20000"/>
          </a:bodyPr>
          <a:lstStyle/>
          <a:p>
            <a:r>
              <a:rPr lang="en-US" dirty="0"/>
              <a:t>Functions are a fundamental building block of R. A function can be defined as a group of instructions that: takes input, uses the input to compute other values, and returns a result (</a:t>
            </a:r>
            <a:r>
              <a:rPr lang="en-US" dirty="0" err="1"/>
              <a:t>Matloff</a:t>
            </a:r>
            <a:r>
              <a:rPr lang="en-US" dirty="0"/>
              <a:t>, 2011).</a:t>
            </a:r>
          </a:p>
          <a:p>
            <a:r>
              <a:rPr lang="en-US" dirty="0"/>
              <a:t>The general form of a function in R is: </a:t>
            </a:r>
            <a:r>
              <a:rPr lang="en-US" dirty="0">
                <a:solidFill>
                  <a:srgbClr val="0432FF"/>
                </a:solidFill>
              </a:rPr>
              <a:t>function (arguments) expression</a:t>
            </a:r>
            <a:r>
              <a:rPr lang="en-US" dirty="0"/>
              <a:t>, where:</a:t>
            </a:r>
          </a:p>
          <a:p>
            <a:pPr lvl="1"/>
            <a:r>
              <a:rPr lang="en-US" dirty="0"/>
              <a:t>arguments provides the arguments (inputs) to a function, and are separated by commas,</a:t>
            </a:r>
          </a:p>
          <a:p>
            <a:pPr lvl="1"/>
            <a:r>
              <a:rPr lang="en-US" dirty="0"/>
              <a:t>expression is any legal R expression contained within the function body, and is usually enclosed in curly braces (when there is more than one expression),</a:t>
            </a:r>
          </a:p>
          <a:p>
            <a:pPr lvl="1"/>
            <a:r>
              <a:rPr lang="en-US" dirty="0"/>
              <a:t>the last evaluated expression is returned by the function, although the function return() can be also used to return values</a:t>
            </a:r>
          </a:p>
          <a:p>
            <a:r>
              <a:rPr lang="en-US" dirty="0"/>
              <a:t>Functions are objects, and are usually assigned to a variable using &lt;-</a:t>
            </a:r>
          </a:p>
        </p:txBody>
      </p:sp>
      <p:sp>
        <p:nvSpPr>
          <p:cNvPr id="5" name="Slide Number Placeholder 4">
            <a:extLst>
              <a:ext uri="{FF2B5EF4-FFF2-40B4-BE49-F238E27FC236}">
                <a16:creationId xmlns:a16="http://schemas.microsoft.com/office/drawing/2014/main" id="{FA2CAD7B-4ED7-DB9A-8F06-A7012F4166AF}"/>
              </a:ext>
            </a:extLst>
          </p:cNvPr>
          <p:cNvSpPr>
            <a:spLocks noGrp="1"/>
          </p:cNvSpPr>
          <p:nvPr>
            <p:ph type="sldNum" sz="quarter" idx="12"/>
          </p:nvPr>
        </p:nvSpPr>
        <p:spPr/>
        <p:txBody>
          <a:bodyPr/>
          <a:lstStyle/>
          <a:p>
            <a:fld id="{85C893B6-8239-B544-860F-8E6624F3670C}" type="slidenum">
              <a:rPr lang="en-US" smtClean="0"/>
              <a:t>2</a:t>
            </a:fld>
            <a:endParaRPr lang="en-US"/>
          </a:p>
        </p:txBody>
      </p:sp>
      <p:pic>
        <p:nvPicPr>
          <p:cNvPr id="7" name="Picture 6" descr="A screenshot of a computer&#10;&#10;Description automatically generated">
            <a:extLst>
              <a:ext uri="{FF2B5EF4-FFF2-40B4-BE49-F238E27FC236}">
                <a16:creationId xmlns:a16="http://schemas.microsoft.com/office/drawing/2014/main" id="{1E9F3232-3A5C-11AA-3095-9C75B7B29EA7}"/>
              </a:ext>
            </a:extLst>
          </p:cNvPr>
          <p:cNvPicPr>
            <a:picLocks noChangeAspect="1"/>
          </p:cNvPicPr>
          <p:nvPr/>
        </p:nvPicPr>
        <p:blipFill>
          <a:blip r:embed="rId2"/>
          <a:stretch>
            <a:fillRect/>
          </a:stretch>
        </p:blipFill>
        <p:spPr>
          <a:xfrm>
            <a:off x="6528324" y="1900735"/>
            <a:ext cx="5054076" cy="3297999"/>
          </a:xfrm>
          <a:prstGeom prst="rect">
            <a:avLst/>
          </a:prstGeom>
        </p:spPr>
      </p:pic>
    </p:spTree>
    <p:extLst>
      <p:ext uri="{BB962C8B-B14F-4D97-AF65-F5344CB8AC3E}">
        <p14:creationId xmlns:p14="http://schemas.microsoft.com/office/powerpoint/2010/main" val="337905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59F7-66B9-21F5-1D4A-519B58A6C277}"/>
              </a:ext>
            </a:extLst>
          </p:cNvPr>
          <p:cNvSpPr>
            <a:spLocks noGrp="1"/>
          </p:cNvSpPr>
          <p:nvPr>
            <p:ph type="title"/>
          </p:nvPr>
        </p:nvSpPr>
        <p:spPr/>
        <p:txBody>
          <a:bodyPr/>
          <a:lstStyle/>
          <a:p>
            <a:r>
              <a:rPr lang="en-US" dirty="0"/>
              <a:t>Functional using </a:t>
            </a:r>
            <a:r>
              <a:rPr lang="en-US" dirty="0" err="1"/>
              <a:t>lapply</a:t>
            </a:r>
            <a:r>
              <a:rPr lang="en-US" dirty="0"/>
              <a:t>() – overall idea</a:t>
            </a:r>
          </a:p>
        </p:txBody>
      </p:sp>
      <p:sp>
        <p:nvSpPr>
          <p:cNvPr id="4" name="Content Placeholder 3">
            <a:extLst>
              <a:ext uri="{FF2B5EF4-FFF2-40B4-BE49-F238E27FC236}">
                <a16:creationId xmlns:a16="http://schemas.microsoft.com/office/drawing/2014/main" id="{EF15B7B5-3D4A-745A-986B-9AF7CC646D89}"/>
              </a:ext>
            </a:extLst>
          </p:cNvPr>
          <p:cNvSpPr>
            <a:spLocks noGrp="1"/>
          </p:cNvSpPr>
          <p:nvPr>
            <p:ph sz="half" idx="1"/>
          </p:nvPr>
        </p:nvSpPr>
        <p:spPr>
          <a:xfrm>
            <a:off x="609599" y="1600201"/>
            <a:ext cx="4763911" cy="4744155"/>
          </a:xfrm>
        </p:spPr>
        <p:txBody>
          <a:bodyPr>
            <a:normAutofit fontScale="92500" lnSpcReduction="10000"/>
          </a:bodyPr>
          <a:lstStyle/>
          <a:p>
            <a:r>
              <a:rPr lang="en-US" dirty="0"/>
              <a:t>Functionals, which take functions as part of their input</a:t>
            </a:r>
          </a:p>
          <a:p>
            <a:r>
              <a:rPr lang="en-US" dirty="0"/>
              <a:t>In many cases, functionals can be used instead of loops to iterate over data and return a result, e.g. </a:t>
            </a:r>
            <a:r>
              <a:rPr lang="en-US" dirty="0" err="1">
                <a:solidFill>
                  <a:srgbClr val="0432FF"/>
                </a:solidFill>
              </a:rPr>
              <a:t>lapply</a:t>
            </a:r>
            <a:r>
              <a:rPr lang="en-US" dirty="0">
                <a:solidFill>
                  <a:srgbClr val="0432FF"/>
                </a:solidFill>
              </a:rPr>
              <a:t>(x, f)</a:t>
            </a:r>
          </a:p>
          <a:p>
            <a:pPr lvl="1"/>
            <a:r>
              <a:rPr lang="en-US" dirty="0"/>
              <a:t>Accepts as input a list x and a function f</a:t>
            </a:r>
          </a:p>
          <a:p>
            <a:pPr lvl="1"/>
            <a:r>
              <a:rPr lang="en-US" dirty="0"/>
              <a:t>Returns as output a new list where each element in the new list is the result of applying the function f to the corresponding element of the input list x</a:t>
            </a:r>
          </a:p>
          <a:p>
            <a:endParaRPr lang="en-US" dirty="0"/>
          </a:p>
        </p:txBody>
      </p:sp>
      <p:sp>
        <p:nvSpPr>
          <p:cNvPr id="3" name="Slide Number Placeholder 2">
            <a:extLst>
              <a:ext uri="{FF2B5EF4-FFF2-40B4-BE49-F238E27FC236}">
                <a16:creationId xmlns:a16="http://schemas.microsoft.com/office/drawing/2014/main" id="{A966FFF5-8B38-6434-9D5F-E184C86FE7D2}"/>
              </a:ext>
            </a:extLst>
          </p:cNvPr>
          <p:cNvSpPr>
            <a:spLocks noGrp="1"/>
          </p:cNvSpPr>
          <p:nvPr>
            <p:ph type="sldNum" sz="quarter" idx="12"/>
          </p:nvPr>
        </p:nvSpPr>
        <p:spPr/>
        <p:txBody>
          <a:bodyPr/>
          <a:lstStyle/>
          <a:p>
            <a:fld id="{85C893B6-8239-B544-860F-8E6624F3670C}" type="slidenum">
              <a:rPr lang="en-US" smtClean="0"/>
              <a:t>20</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0ECEDD30-27E9-D2F2-5B9E-D0560BFECA77}"/>
              </a:ext>
            </a:extLst>
          </p:cNvPr>
          <p:cNvPicPr>
            <a:picLocks noChangeAspect="1"/>
          </p:cNvPicPr>
          <p:nvPr/>
        </p:nvPicPr>
        <p:blipFill>
          <a:blip r:embed="rId2"/>
          <a:srcRect r="6031" b="40247"/>
          <a:stretch/>
        </p:blipFill>
        <p:spPr>
          <a:xfrm>
            <a:off x="5401074" y="1679223"/>
            <a:ext cx="6683022" cy="4097867"/>
          </a:xfrm>
          <a:prstGeom prst="rect">
            <a:avLst/>
          </a:prstGeom>
        </p:spPr>
      </p:pic>
    </p:spTree>
    <p:extLst>
      <p:ext uri="{BB962C8B-B14F-4D97-AF65-F5344CB8AC3E}">
        <p14:creationId xmlns:p14="http://schemas.microsoft.com/office/powerpoint/2010/main" val="314970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B6F77-CBA5-FACA-F2E6-0FDF2B5DC7A0}"/>
              </a:ext>
            </a:extLst>
          </p:cNvPr>
          <p:cNvSpPr>
            <a:spLocks noGrp="1"/>
          </p:cNvSpPr>
          <p:nvPr>
            <p:ph type="title"/>
          </p:nvPr>
        </p:nvSpPr>
        <p:spPr/>
        <p:txBody>
          <a:bodyPr/>
          <a:lstStyle/>
          <a:p>
            <a:r>
              <a:rPr lang="en-US" dirty="0"/>
              <a:t>Using R’s </a:t>
            </a:r>
            <a:r>
              <a:rPr lang="en-US" dirty="0" err="1"/>
              <a:t>lapply</a:t>
            </a:r>
            <a:r>
              <a:rPr lang="en-US" dirty="0"/>
              <a:t>()</a:t>
            </a:r>
          </a:p>
        </p:txBody>
      </p:sp>
      <p:sp>
        <p:nvSpPr>
          <p:cNvPr id="3" name="Slide Number Placeholder 2">
            <a:extLst>
              <a:ext uri="{FF2B5EF4-FFF2-40B4-BE49-F238E27FC236}">
                <a16:creationId xmlns:a16="http://schemas.microsoft.com/office/drawing/2014/main" id="{C17B85F8-6910-93BF-C8A9-4FCF7D63C36A}"/>
              </a:ext>
            </a:extLst>
          </p:cNvPr>
          <p:cNvSpPr>
            <a:spLocks noGrp="1"/>
          </p:cNvSpPr>
          <p:nvPr>
            <p:ph type="sldNum" sz="quarter" idx="12"/>
          </p:nvPr>
        </p:nvSpPr>
        <p:spPr/>
        <p:txBody>
          <a:bodyPr/>
          <a:lstStyle/>
          <a:p>
            <a:fld id="{85C893B6-8239-B544-860F-8E6624F3670C}" type="slidenum">
              <a:rPr lang="en-US" smtClean="0"/>
              <a:t>21</a:t>
            </a:fld>
            <a:endParaRPr lang="en-US"/>
          </a:p>
        </p:txBody>
      </p:sp>
      <p:pic>
        <p:nvPicPr>
          <p:cNvPr id="5" name="Picture 4" descr="A screenshot of a computer&#10;&#10;Description automatically generated">
            <a:extLst>
              <a:ext uri="{FF2B5EF4-FFF2-40B4-BE49-F238E27FC236}">
                <a16:creationId xmlns:a16="http://schemas.microsoft.com/office/drawing/2014/main" id="{8B812A7E-5A14-58E3-3686-9A29FA9A31FA}"/>
              </a:ext>
            </a:extLst>
          </p:cNvPr>
          <p:cNvPicPr>
            <a:picLocks noChangeAspect="1"/>
          </p:cNvPicPr>
          <p:nvPr/>
        </p:nvPicPr>
        <p:blipFill>
          <a:blip r:embed="rId2"/>
          <a:stretch>
            <a:fillRect/>
          </a:stretch>
        </p:blipFill>
        <p:spPr>
          <a:xfrm>
            <a:off x="1603275" y="1799167"/>
            <a:ext cx="8985449" cy="3495322"/>
          </a:xfrm>
          <a:prstGeom prst="rect">
            <a:avLst/>
          </a:prstGeom>
        </p:spPr>
      </p:pic>
    </p:spTree>
    <p:extLst>
      <p:ext uri="{BB962C8B-B14F-4D97-AF65-F5344CB8AC3E}">
        <p14:creationId xmlns:p14="http://schemas.microsoft.com/office/powerpoint/2010/main" val="418302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8D91-0752-6285-6855-53D0C4ACBF67}"/>
              </a:ext>
            </a:extLst>
          </p:cNvPr>
          <p:cNvSpPr>
            <a:spLocks noGrp="1"/>
          </p:cNvSpPr>
          <p:nvPr>
            <p:ph type="title"/>
          </p:nvPr>
        </p:nvSpPr>
        <p:spPr/>
        <p:txBody>
          <a:bodyPr/>
          <a:lstStyle/>
          <a:p>
            <a:r>
              <a:rPr lang="en-US" b="1" dirty="0">
                <a:solidFill>
                  <a:srgbClr val="00B050"/>
                </a:solidFill>
              </a:rPr>
              <a:t>Challenge 4.2 – Use </a:t>
            </a:r>
            <a:r>
              <a:rPr lang="en-US" b="1" dirty="0" err="1">
                <a:solidFill>
                  <a:srgbClr val="00B050"/>
                </a:solidFill>
              </a:rPr>
              <a:t>lapply</a:t>
            </a:r>
            <a:r>
              <a:rPr lang="en-US" b="1" dirty="0">
                <a:solidFill>
                  <a:srgbClr val="00B050"/>
                </a:solidFill>
              </a:rPr>
              <a:t>()</a:t>
            </a:r>
          </a:p>
        </p:txBody>
      </p:sp>
      <p:sp>
        <p:nvSpPr>
          <p:cNvPr id="5" name="Content Placeholder 4">
            <a:extLst>
              <a:ext uri="{FF2B5EF4-FFF2-40B4-BE49-F238E27FC236}">
                <a16:creationId xmlns:a16="http://schemas.microsoft.com/office/drawing/2014/main" id="{E8351DD5-8562-2066-F631-98982D59310F}"/>
              </a:ext>
            </a:extLst>
          </p:cNvPr>
          <p:cNvSpPr>
            <a:spLocks noGrp="1"/>
          </p:cNvSpPr>
          <p:nvPr>
            <p:ph sz="half" idx="1"/>
          </p:nvPr>
        </p:nvSpPr>
        <p:spPr/>
        <p:txBody>
          <a:bodyPr>
            <a:normAutofit fontScale="85000" lnSpcReduction="20000"/>
          </a:bodyPr>
          <a:lstStyle/>
          <a:p>
            <a:r>
              <a:rPr lang="en-US" dirty="0"/>
              <a:t>Create a list from an R data structure (car information, </a:t>
            </a:r>
            <a:r>
              <a:rPr lang="en-US" dirty="0" err="1"/>
              <a:t>mtcars</a:t>
            </a:r>
            <a:r>
              <a:rPr lang="en-US" dirty="0"/>
              <a:t>)</a:t>
            </a:r>
          </a:p>
          <a:p>
            <a:r>
              <a:rPr lang="en-US" dirty="0"/>
              <a:t>Create an atomic vector to store 11 results</a:t>
            </a:r>
          </a:p>
          <a:p>
            <a:r>
              <a:rPr lang="en-US" dirty="0"/>
              <a:t>Process the list and store the mean for each of the list elements in the atomic vector.</a:t>
            </a:r>
          </a:p>
          <a:p>
            <a:r>
              <a:rPr lang="en-US" dirty="0"/>
              <a:t>Make sure that the names of the atomic vector elements match those in the list</a:t>
            </a:r>
          </a:p>
          <a:p>
            <a:r>
              <a:rPr lang="en-US" dirty="0"/>
              <a:t>Note the list is a form of “parallel arrays” each with 32 data points. Each index of the atomic vector relates to the same car. </a:t>
            </a:r>
          </a:p>
        </p:txBody>
      </p:sp>
      <p:sp>
        <p:nvSpPr>
          <p:cNvPr id="4" name="Slide Number Placeholder 3">
            <a:extLst>
              <a:ext uri="{FF2B5EF4-FFF2-40B4-BE49-F238E27FC236}">
                <a16:creationId xmlns:a16="http://schemas.microsoft.com/office/drawing/2014/main" id="{252A17CD-B209-8A93-CA8C-BD3B93671FBE}"/>
              </a:ext>
            </a:extLst>
          </p:cNvPr>
          <p:cNvSpPr>
            <a:spLocks noGrp="1"/>
          </p:cNvSpPr>
          <p:nvPr>
            <p:ph type="sldNum" sz="quarter" idx="12"/>
          </p:nvPr>
        </p:nvSpPr>
        <p:spPr/>
        <p:txBody>
          <a:bodyPr/>
          <a:lstStyle/>
          <a:p>
            <a:fld id="{85C893B6-8239-B544-860F-8E6624F3670C}" type="slidenum">
              <a:rPr lang="en-US" smtClean="0"/>
              <a:t>22</a:t>
            </a:fld>
            <a:endParaRPr lang="en-US"/>
          </a:p>
        </p:txBody>
      </p:sp>
      <p:pic>
        <p:nvPicPr>
          <p:cNvPr id="8" name="Picture 7" descr="A screenshot of a computer code&#10;&#10;Description automatically generated">
            <a:extLst>
              <a:ext uri="{FF2B5EF4-FFF2-40B4-BE49-F238E27FC236}">
                <a16:creationId xmlns:a16="http://schemas.microsoft.com/office/drawing/2014/main" id="{A0DC0065-F340-3882-F27A-3255AD57CB17}"/>
              </a:ext>
            </a:extLst>
          </p:cNvPr>
          <p:cNvPicPr>
            <a:picLocks noChangeAspect="1"/>
          </p:cNvPicPr>
          <p:nvPr/>
        </p:nvPicPr>
        <p:blipFill>
          <a:blip r:embed="rId2"/>
          <a:stretch>
            <a:fillRect/>
          </a:stretch>
        </p:blipFill>
        <p:spPr>
          <a:xfrm>
            <a:off x="6820063" y="1481226"/>
            <a:ext cx="5013185" cy="4763911"/>
          </a:xfrm>
          <a:prstGeom prst="rect">
            <a:avLst/>
          </a:prstGeom>
        </p:spPr>
      </p:pic>
    </p:spTree>
    <p:extLst>
      <p:ext uri="{BB962C8B-B14F-4D97-AF65-F5344CB8AC3E}">
        <p14:creationId xmlns:p14="http://schemas.microsoft.com/office/powerpoint/2010/main" val="1915441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6035-1EDC-5D82-D0B1-7567E8F098D3}"/>
              </a:ext>
            </a:extLst>
          </p:cNvPr>
          <p:cNvSpPr>
            <a:spLocks noGrp="1"/>
          </p:cNvSpPr>
          <p:nvPr>
            <p:ph type="title"/>
          </p:nvPr>
        </p:nvSpPr>
        <p:spPr/>
        <p:txBody>
          <a:bodyPr/>
          <a:lstStyle/>
          <a:p>
            <a:r>
              <a:rPr lang="en-US" dirty="0"/>
              <a:t>Star Wars Mini-Case - </a:t>
            </a:r>
            <a:r>
              <a:rPr lang="en-US" dirty="0" err="1"/>
              <a:t>Revisted</a:t>
            </a:r>
            <a:endParaRPr lang="en-US" dirty="0"/>
          </a:p>
        </p:txBody>
      </p:sp>
      <p:sp>
        <p:nvSpPr>
          <p:cNvPr id="3" name="Content Placeholder 2">
            <a:extLst>
              <a:ext uri="{FF2B5EF4-FFF2-40B4-BE49-F238E27FC236}">
                <a16:creationId xmlns:a16="http://schemas.microsoft.com/office/drawing/2014/main" id="{AF5978EC-E680-E543-720A-B0B63633301F}"/>
              </a:ext>
            </a:extLst>
          </p:cNvPr>
          <p:cNvSpPr>
            <a:spLocks noGrp="1"/>
          </p:cNvSpPr>
          <p:nvPr>
            <p:ph sz="half" idx="1"/>
          </p:nvPr>
        </p:nvSpPr>
        <p:spPr>
          <a:xfrm>
            <a:off x="609600" y="1600201"/>
            <a:ext cx="4120444" cy="4525963"/>
          </a:xfrm>
        </p:spPr>
        <p:txBody>
          <a:bodyPr>
            <a:normAutofit lnSpcReduction="10000"/>
          </a:bodyPr>
          <a:lstStyle/>
          <a:p>
            <a:r>
              <a:rPr lang="en-US" dirty="0"/>
              <a:t>Here we revisit the examples from Chapter 3, and the sole purpose of these code snippets is to demonstrate how the loop structures previously used can now be replaced by the function </a:t>
            </a:r>
            <a:r>
              <a:rPr lang="en-US" dirty="0" err="1"/>
              <a:t>lapply</a:t>
            </a:r>
            <a:r>
              <a:rPr lang="en-US" dirty="0"/>
              <a:t>().</a:t>
            </a:r>
          </a:p>
          <a:p>
            <a:r>
              <a:rPr lang="en-US" dirty="0"/>
              <a:t>Find movies directed by George Lucas</a:t>
            </a:r>
          </a:p>
          <a:p>
            <a:endParaRPr lang="en-US" dirty="0"/>
          </a:p>
        </p:txBody>
      </p:sp>
      <p:sp>
        <p:nvSpPr>
          <p:cNvPr id="5" name="Slide Number Placeholder 4">
            <a:extLst>
              <a:ext uri="{FF2B5EF4-FFF2-40B4-BE49-F238E27FC236}">
                <a16:creationId xmlns:a16="http://schemas.microsoft.com/office/drawing/2014/main" id="{B72AE2C7-1679-CC40-41E9-D335851B0685}"/>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22F6E3F1-8251-F409-01D7-16177CBAADA9}"/>
              </a:ext>
            </a:extLst>
          </p:cNvPr>
          <p:cNvPicPr>
            <a:picLocks noChangeAspect="1"/>
          </p:cNvPicPr>
          <p:nvPr/>
        </p:nvPicPr>
        <p:blipFill>
          <a:blip r:embed="rId2"/>
          <a:stretch>
            <a:fillRect/>
          </a:stretch>
        </p:blipFill>
        <p:spPr>
          <a:xfrm>
            <a:off x="4945614" y="2126898"/>
            <a:ext cx="6887634" cy="2965272"/>
          </a:xfrm>
          <a:prstGeom prst="rect">
            <a:avLst/>
          </a:prstGeom>
        </p:spPr>
      </p:pic>
    </p:spTree>
    <p:extLst>
      <p:ext uri="{BB962C8B-B14F-4D97-AF65-F5344CB8AC3E}">
        <p14:creationId xmlns:p14="http://schemas.microsoft.com/office/powerpoint/2010/main" val="3495081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8617E-C37B-C7BB-2A48-240787680475}"/>
              </a:ext>
            </a:extLst>
          </p:cNvPr>
          <p:cNvSpPr>
            <a:spLocks noGrp="1"/>
          </p:cNvSpPr>
          <p:nvPr>
            <p:ph type="title"/>
          </p:nvPr>
        </p:nvSpPr>
        <p:spPr/>
        <p:txBody>
          <a:bodyPr>
            <a:normAutofit fontScale="90000"/>
          </a:bodyPr>
          <a:lstStyle/>
          <a:p>
            <a:r>
              <a:rPr lang="en-US" dirty="0"/>
              <a:t>Alternative Solution – return actual element and post-process</a:t>
            </a:r>
          </a:p>
        </p:txBody>
      </p:sp>
      <p:sp>
        <p:nvSpPr>
          <p:cNvPr id="3" name="Slide Number Placeholder 2">
            <a:extLst>
              <a:ext uri="{FF2B5EF4-FFF2-40B4-BE49-F238E27FC236}">
                <a16:creationId xmlns:a16="http://schemas.microsoft.com/office/drawing/2014/main" id="{D8292D8F-9546-D7FA-15B0-780D73B93E64}"/>
              </a:ext>
            </a:extLst>
          </p:cNvPr>
          <p:cNvSpPr>
            <a:spLocks noGrp="1"/>
          </p:cNvSpPr>
          <p:nvPr>
            <p:ph type="sldNum" sz="quarter" idx="12"/>
          </p:nvPr>
        </p:nvSpPr>
        <p:spPr/>
        <p:txBody>
          <a:bodyPr/>
          <a:lstStyle/>
          <a:p>
            <a:fld id="{85C893B6-8239-B544-860F-8E6624F3670C}" type="slidenum">
              <a:rPr lang="en-US" smtClean="0"/>
              <a:t>24</a:t>
            </a:fld>
            <a:endParaRPr lang="en-US"/>
          </a:p>
        </p:txBody>
      </p:sp>
      <p:pic>
        <p:nvPicPr>
          <p:cNvPr id="5" name="Picture 4" descr="A screen shot of a computer code&#10;&#10;Description automatically generated">
            <a:extLst>
              <a:ext uri="{FF2B5EF4-FFF2-40B4-BE49-F238E27FC236}">
                <a16:creationId xmlns:a16="http://schemas.microsoft.com/office/drawing/2014/main" id="{798B8BA0-520D-A005-D53D-C2922C16C9B6}"/>
              </a:ext>
            </a:extLst>
          </p:cNvPr>
          <p:cNvPicPr>
            <a:picLocks noChangeAspect="1"/>
          </p:cNvPicPr>
          <p:nvPr/>
        </p:nvPicPr>
        <p:blipFill>
          <a:blip r:embed="rId2"/>
          <a:stretch>
            <a:fillRect/>
          </a:stretch>
        </p:blipFill>
        <p:spPr>
          <a:xfrm>
            <a:off x="955434" y="2041877"/>
            <a:ext cx="10281131" cy="2970389"/>
          </a:xfrm>
          <a:prstGeom prst="rect">
            <a:avLst/>
          </a:prstGeom>
        </p:spPr>
      </p:pic>
    </p:spTree>
    <p:extLst>
      <p:ext uri="{BB962C8B-B14F-4D97-AF65-F5344CB8AC3E}">
        <p14:creationId xmlns:p14="http://schemas.microsoft.com/office/powerpoint/2010/main" val="177348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7087E-7E36-8A95-80A0-16CC57D432FF}"/>
              </a:ext>
            </a:extLst>
          </p:cNvPr>
          <p:cNvSpPr>
            <a:spLocks noGrp="1"/>
          </p:cNvSpPr>
          <p:nvPr>
            <p:ph type="title"/>
          </p:nvPr>
        </p:nvSpPr>
        <p:spPr/>
        <p:txBody>
          <a:bodyPr/>
          <a:lstStyle/>
          <a:p>
            <a:r>
              <a:rPr lang="en-US" dirty="0"/>
              <a:t>Get movie titles, and </a:t>
            </a:r>
            <a:r>
              <a:rPr lang="en-US" dirty="0" err="1"/>
              <a:t>unlist</a:t>
            </a:r>
            <a:r>
              <a:rPr lang="en-US" dirty="0"/>
              <a:t>()</a:t>
            </a:r>
          </a:p>
        </p:txBody>
      </p:sp>
      <p:sp>
        <p:nvSpPr>
          <p:cNvPr id="3" name="Slide Number Placeholder 2">
            <a:extLst>
              <a:ext uri="{FF2B5EF4-FFF2-40B4-BE49-F238E27FC236}">
                <a16:creationId xmlns:a16="http://schemas.microsoft.com/office/drawing/2014/main" id="{A6380DD7-318B-EADB-AE34-8676662698B1}"/>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descr="A computer screen shot of a computer code&#10;&#10;Description automatically generated">
            <a:extLst>
              <a:ext uri="{FF2B5EF4-FFF2-40B4-BE49-F238E27FC236}">
                <a16:creationId xmlns:a16="http://schemas.microsoft.com/office/drawing/2014/main" id="{0DEFE6A9-F405-BB1C-0CEE-0C374F7FF4BA}"/>
              </a:ext>
            </a:extLst>
          </p:cNvPr>
          <p:cNvPicPr>
            <a:picLocks noChangeAspect="1"/>
          </p:cNvPicPr>
          <p:nvPr/>
        </p:nvPicPr>
        <p:blipFill>
          <a:blip r:embed="rId2"/>
          <a:stretch>
            <a:fillRect/>
          </a:stretch>
        </p:blipFill>
        <p:spPr>
          <a:xfrm>
            <a:off x="1070393" y="2029291"/>
            <a:ext cx="10051214" cy="2194806"/>
          </a:xfrm>
          <a:prstGeom prst="rect">
            <a:avLst/>
          </a:prstGeom>
        </p:spPr>
      </p:pic>
    </p:spTree>
    <p:extLst>
      <p:ext uri="{BB962C8B-B14F-4D97-AF65-F5344CB8AC3E}">
        <p14:creationId xmlns:p14="http://schemas.microsoft.com/office/powerpoint/2010/main" val="3658359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A67F-61F8-9574-CE88-9E32B857D7E5}"/>
              </a:ext>
            </a:extLst>
          </p:cNvPr>
          <p:cNvSpPr>
            <a:spLocks noGrp="1"/>
          </p:cNvSpPr>
          <p:nvPr>
            <p:ph type="title"/>
          </p:nvPr>
        </p:nvSpPr>
        <p:spPr/>
        <p:txBody>
          <a:bodyPr/>
          <a:lstStyle/>
          <a:p>
            <a:r>
              <a:rPr lang="en-US" dirty="0"/>
              <a:t>Restructure the list</a:t>
            </a:r>
          </a:p>
        </p:txBody>
      </p:sp>
      <p:sp>
        <p:nvSpPr>
          <p:cNvPr id="3" name="Slide Number Placeholder 2">
            <a:extLst>
              <a:ext uri="{FF2B5EF4-FFF2-40B4-BE49-F238E27FC236}">
                <a16:creationId xmlns:a16="http://schemas.microsoft.com/office/drawing/2014/main" id="{CD2519E1-AE68-B658-A245-8FF181EAE119}"/>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7" name="Picture 6">
            <a:extLst>
              <a:ext uri="{FF2B5EF4-FFF2-40B4-BE49-F238E27FC236}">
                <a16:creationId xmlns:a16="http://schemas.microsoft.com/office/drawing/2014/main" id="{705457D2-D2BF-1320-1F3C-1AF78F9B2BF7}"/>
              </a:ext>
            </a:extLst>
          </p:cNvPr>
          <p:cNvPicPr>
            <a:picLocks noChangeAspect="1"/>
          </p:cNvPicPr>
          <p:nvPr/>
        </p:nvPicPr>
        <p:blipFill>
          <a:blip r:embed="rId2"/>
          <a:stretch>
            <a:fillRect/>
          </a:stretch>
        </p:blipFill>
        <p:spPr>
          <a:xfrm>
            <a:off x="1678041" y="1273758"/>
            <a:ext cx="8835918" cy="3444998"/>
          </a:xfrm>
          <a:prstGeom prst="rect">
            <a:avLst/>
          </a:prstGeom>
        </p:spPr>
      </p:pic>
      <p:pic>
        <p:nvPicPr>
          <p:cNvPr id="9" name="Picture 8" descr="A close-up of a text&#10;&#10;Description automatically generated">
            <a:extLst>
              <a:ext uri="{FF2B5EF4-FFF2-40B4-BE49-F238E27FC236}">
                <a16:creationId xmlns:a16="http://schemas.microsoft.com/office/drawing/2014/main" id="{08262A39-ED64-691C-EEBC-EC6961A89360}"/>
              </a:ext>
            </a:extLst>
          </p:cNvPr>
          <p:cNvPicPr>
            <a:picLocks noChangeAspect="1"/>
          </p:cNvPicPr>
          <p:nvPr/>
        </p:nvPicPr>
        <p:blipFill>
          <a:blip r:embed="rId3"/>
          <a:stretch>
            <a:fillRect/>
          </a:stretch>
        </p:blipFill>
        <p:spPr>
          <a:xfrm>
            <a:off x="1678041" y="4938806"/>
            <a:ext cx="8710669" cy="1290871"/>
          </a:xfrm>
          <a:prstGeom prst="rect">
            <a:avLst/>
          </a:prstGeom>
        </p:spPr>
      </p:pic>
    </p:spTree>
    <p:extLst>
      <p:ext uri="{BB962C8B-B14F-4D97-AF65-F5344CB8AC3E}">
        <p14:creationId xmlns:p14="http://schemas.microsoft.com/office/powerpoint/2010/main" val="473427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8FF30-CD34-4AFF-FEEB-EAC37D106873}"/>
              </a:ext>
            </a:extLst>
          </p:cNvPr>
          <p:cNvSpPr>
            <a:spLocks noGrp="1"/>
          </p:cNvSpPr>
          <p:nvPr>
            <p:ph type="title"/>
          </p:nvPr>
        </p:nvSpPr>
        <p:spPr/>
        <p:txBody>
          <a:bodyPr/>
          <a:lstStyle/>
          <a:p>
            <a:r>
              <a:rPr lang="en-US" dirty="0"/>
              <a:t>Extract all planet diameters</a:t>
            </a:r>
          </a:p>
        </p:txBody>
      </p:sp>
      <p:sp>
        <p:nvSpPr>
          <p:cNvPr id="3" name="Slide Number Placeholder 2">
            <a:extLst>
              <a:ext uri="{FF2B5EF4-FFF2-40B4-BE49-F238E27FC236}">
                <a16:creationId xmlns:a16="http://schemas.microsoft.com/office/drawing/2014/main" id="{3C9B8BE3-3EC1-43F3-6B2F-59E240433ABD}"/>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5" name="Picture 4" descr="A screenshot of a computer code&#10;&#10;Description automatically generated">
            <a:extLst>
              <a:ext uri="{FF2B5EF4-FFF2-40B4-BE49-F238E27FC236}">
                <a16:creationId xmlns:a16="http://schemas.microsoft.com/office/drawing/2014/main" id="{CB1437E8-D085-AB3B-D0B8-075D489611D5}"/>
              </a:ext>
            </a:extLst>
          </p:cNvPr>
          <p:cNvPicPr>
            <a:picLocks noChangeAspect="1"/>
          </p:cNvPicPr>
          <p:nvPr/>
        </p:nvPicPr>
        <p:blipFill>
          <a:blip r:embed="rId2"/>
          <a:stretch>
            <a:fillRect/>
          </a:stretch>
        </p:blipFill>
        <p:spPr>
          <a:xfrm>
            <a:off x="245860" y="1575682"/>
            <a:ext cx="11700280" cy="4509029"/>
          </a:xfrm>
          <a:prstGeom prst="rect">
            <a:avLst/>
          </a:prstGeom>
        </p:spPr>
      </p:pic>
    </p:spTree>
    <p:extLst>
      <p:ext uri="{BB962C8B-B14F-4D97-AF65-F5344CB8AC3E}">
        <p14:creationId xmlns:p14="http://schemas.microsoft.com/office/powerpoint/2010/main" val="2085942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54E2-86B4-1BD7-826F-C876232AF219}"/>
              </a:ext>
            </a:extLst>
          </p:cNvPr>
          <p:cNvSpPr>
            <a:spLocks noGrp="1"/>
          </p:cNvSpPr>
          <p:nvPr>
            <p:ph type="title"/>
          </p:nvPr>
        </p:nvSpPr>
        <p:spPr/>
        <p:txBody>
          <a:bodyPr/>
          <a:lstStyle/>
          <a:p>
            <a:r>
              <a:rPr lang="en-US" dirty="0"/>
              <a:t>Get passenger capacity for spaceships</a:t>
            </a:r>
          </a:p>
        </p:txBody>
      </p:sp>
      <p:sp>
        <p:nvSpPr>
          <p:cNvPr id="3" name="Slide Number Placeholder 2">
            <a:extLst>
              <a:ext uri="{FF2B5EF4-FFF2-40B4-BE49-F238E27FC236}">
                <a16:creationId xmlns:a16="http://schemas.microsoft.com/office/drawing/2014/main" id="{05B9588A-F362-09F1-EBB0-38EEAA78764E}"/>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7" name="Picture 6">
            <a:extLst>
              <a:ext uri="{FF2B5EF4-FFF2-40B4-BE49-F238E27FC236}">
                <a16:creationId xmlns:a16="http://schemas.microsoft.com/office/drawing/2014/main" id="{486217A2-5D40-844A-17A5-324E927FD6C7}"/>
              </a:ext>
            </a:extLst>
          </p:cNvPr>
          <p:cNvPicPr>
            <a:picLocks noChangeAspect="1"/>
          </p:cNvPicPr>
          <p:nvPr/>
        </p:nvPicPr>
        <p:blipFill>
          <a:blip r:embed="rId2"/>
          <a:stretch>
            <a:fillRect/>
          </a:stretch>
        </p:blipFill>
        <p:spPr>
          <a:xfrm>
            <a:off x="1419576" y="1533876"/>
            <a:ext cx="9544895" cy="4460523"/>
          </a:xfrm>
          <a:prstGeom prst="rect">
            <a:avLst/>
          </a:prstGeom>
        </p:spPr>
      </p:pic>
    </p:spTree>
    <p:extLst>
      <p:ext uri="{BB962C8B-B14F-4D97-AF65-F5344CB8AC3E}">
        <p14:creationId xmlns:p14="http://schemas.microsoft.com/office/powerpoint/2010/main" val="121293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4D7A-E704-BE53-89D4-A6F26B5A0861}"/>
              </a:ext>
            </a:extLst>
          </p:cNvPr>
          <p:cNvSpPr>
            <a:spLocks noGrp="1"/>
          </p:cNvSpPr>
          <p:nvPr>
            <p:ph type="title"/>
          </p:nvPr>
        </p:nvSpPr>
        <p:spPr/>
        <p:txBody>
          <a:bodyPr/>
          <a:lstStyle/>
          <a:p>
            <a:r>
              <a:rPr lang="en-US" dirty="0"/>
              <a:t>R’s Native Pipe Operator</a:t>
            </a:r>
          </a:p>
        </p:txBody>
      </p:sp>
      <p:sp>
        <p:nvSpPr>
          <p:cNvPr id="3" name="Content Placeholder 2">
            <a:extLst>
              <a:ext uri="{FF2B5EF4-FFF2-40B4-BE49-F238E27FC236}">
                <a16:creationId xmlns:a16="http://schemas.microsoft.com/office/drawing/2014/main" id="{7C2DD976-6AEF-9FBA-B04F-90DD68474F92}"/>
              </a:ext>
            </a:extLst>
          </p:cNvPr>
          <p:cNvSpPr>
            <a:spLocks noGrp="1"/>
          </p:cNvSpPr>
          <p:nvPr>
            <p:ph sz="half" idx="1"/>
          </p:nvPr>
        </p:nvSpPr>
        <p:spPr>
          <a:xfrm>
            <a:off x="609600" y="1600201"/>
            <a:ext cx="4605867" cy="4865910"/>
          </a:xfrm>
        </p:spPr>
        <p:txBody>
          <a:bodyPr>
            <a:normAutofit fontScale="77500" lnSpcReduction="20000"/>
          </a:bodyPr>
          <a:lstStyle/>
          <a:p>
            <a:r>
              <a:rPr lang="en-US" dirty="0"/>
              <a:t>The native pipe operator in R, represented by the symbol </a:t>
            </a:r>
            <a:r>
              <a:rPr lang="en-US" dirty="0">
                <a:solidFill>
                  <a:srgbClr val="0432FF"/>
                </a:solidFill>
              </a:rPr>
              <a:t>|&gt;</a:t>
            </a:r>
            <a:r>
              <a:rPr lang="en-US" dirty="0"/>
              <a:t>, allows you to chain a number of operations together, without having to assign intermediate variables.</a:t>
            </a:r>
          </a:p>
          <a:p>
            <a:r>
              <a:rPr lang="en-US" dirty="0"/>
              <a:t>This operator allows you to construct a data processing pipeline, where an input is identified (e.g., a list, vector, or later in the book, a data frame), an output specified, and each discrete step in generating the output is linked together in a chain</a:t>
            </a:r>
          </a:p>
          <a:p>
            <a:r>
              <a:rPr lang="en-US" dirty="0"/>
              <a:t>The general format of the pipe operator is LHS |&gt; RHS, where LHS is the first argument of the function defined on the RHS.</a:t>
            </a:r>
          </a:p>
          <a:p>
            <a:endParaRPr lang="en-US" dirty="0"/>
          </a:p>
        </p:txBody>
      </p:sp>
      <p:sp>
        <p:nvSpPr>
          <p:cNvPr id="5" name="Slide Number Placeholder 4">
            <a:extLst>
              <a:ext uri="{FF2B5EF4-FFF2-40B4-BE49-F238E27FC236}">
                <a16:creationId xmlns:a16="http://schemas.microsoft.com/office/drawing/2014/main" id="{842D8704-DF88-8C91-96B8-6950D6EE8649}"/>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6" name="Picture 5" descr="A white paper with black text&#10;&#10;Description automatically generated">
            <a:extLst>
              <a:ext uri="{FF2B5EF4-FFF2-40B4-BE49-F238E27FC236}">
                <a16:creationId xmlns:a16="http://schemas.microsoft.com/office/drawing/2014/main" id="{45ADAA6C-32A7-9746-2B07-0E561214EA3E}"/>
              </a:ext>
            </a:extLst>
          </p:cNvPr>
          <p:cNvPicPr>
            <a:picLocks noChangeAspect="1"/>
          </p:cNvPicPr>
          <p:nvPr/>
        </p:nvPicPr>
        <p:blipFill>
          <a:blip r:embed="rId2"/>
          <a:stretch>
            <a:fillRect/>
          </a:stretch>
        </p:blipFill>
        <p:spPr>
          <a:xfrm>
            <a:off x="5757334" y="2205440"/>
            <a:ext cx="6168672" cy="2832225"/>
          </a:xfrm>
          <a:prstGeom prst="rect">
            <a:avLst/>
          </a:prstGeom>
        </p:spPr>
      </p:pic>
      <p:pic>
        <p:nvPicPr>
          <p:cNvPr id="8" name="Picture 7">
            <a:extLst>
              <a:ext uri="{FF2B5EF4-FFF2-40B4-BE49-F238E27FC236}">
                <a16:creationId xmlns:a16="http://schemas.microsoft.com/office/drawing/2014/main" id="{98B95D31-A9CA-E960-5F45-BFFC9FCB02CD}"/>
              </a:ext>
            </a:extLst>
          </p:cNvPr>
          <p:cNvPicPr>
            <a:picLocks noChangeAspect="1"/>
          </p:cNvPicPr>
          <p:nvPr/>
        </p:nvPicPr>
        <p:blipFill>
          <a:blip r:embed="rId3"/>
          <a:srcRect r="15240"/>
          <a:stretch/>
        </p:blipFill>
        <p:spPr>
          <a:xfrm>
            <a:off x="5757334" y="5207062"/>
            <a:ext cx="6168672" cy="728976"/>
          </a:xfrm>
          <a:prstGeom prst="rect">
            <a:avLst/>
          </a:prstGeom>
        </p:spPr>
      </p:pic>
    </p:spTree>
    <p:extLst>
      <p:ext uri="{BB962C8B-B14F-4D97-AF65-F5344CB8AC3E}">
        <p14:creationId xmlns:p14="http://schemas.microsoft.com/office/powerpoint/2010/main" val="77284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313F-4C0C-6CB6-1DC6-644156893840}"/>
              </a:ext>
            </a:extLst>
          </p:cNvPr>
          <p:cNvSpPr>
            <a:spLocks noGrp="1"/>
          </p:cNvSpPr>
          <p:nvPr>
            <p:ph type="title"/>
          </p:nvPr>
        </p:nvSpPr>
        <p:spPr/>
        <p:txBody>
          <a:bodyPr/>
          <a:lstStyle/>
          <a:p>
            <a:r>
              <a:rPr lang="en-US" dirty="0"/>
              <a:t>Removing duplicates</a:t>
            </a:r>
          </a:p>
        </p:txBody>
      </p:sp>
      <p:sp>
        <p:nvSpPr>
          <p:cNvPr id="3" name="Content Placeholder 2">
            <a:extLst>
              <a:ext uri="{FF2B5EF4-FFF2-40B4-BE49-F238E27FC236}">
                <a16:creationId xmlns:a16="http://schemas.microsoft.com/office/drawing/2014/main" id="{DA048370-2AF9-9D4E-C2F5-B33949DD4318}"/>
              </a:ext>
            </a:extLst>
          </p:cNvPr>
          <p:cNvSpPr>
            <a:spLocks noGrp="1"/>
          </p:cNvSpPr>
          <p:nvPr>
            <p:ph sz="half" idx="1"/>
          </p:nvPr>
        </p:nvSpPr>
        <p:spPr>
          <a:xfrm>
            <a:off x="609600" y="1600201"/>
            <a:ext cx="4918841" cy="4525963"/>
          </a:xfrm>
        </p:spPr>
        <p:txBody>
          <a:bodyPr>
            <a:normAutofit fontScale="92500" lnSpcReduction="20000"/>
          </a:bodyPr>
          <a:lstStyle/>
          <a:p>
            <a:r>
              <a:rPr lang="en-US" dirty="0"/>
              <a:t>Our second function takes an approach of building on the work of R developers, and it uses an existing base R function to create a new one. </a:t>
            </a:r>
          </a:p>
          <a:p>
            <a:r>
              <a:rPr lang="en-US" dirty="0"/>
              <a:t>This function will take in a vector of random numbers, and remove any duplicates.</a:t>
            </a:r>
          </a:p>
          <a:p>
            <a:r>
              <a:rPr lang="en-US" dirty="0"/>
              <a:t>To remove the duplicates, we will make use of the R function </a:t>
            </a:r>
            <a:r>
              <a:rPr lang="en-US" dirty="0">
                <a:solidFill>
                  <a:srgbClr val="0432FF"/>
                </a:solidFill>
              </a:rPr>
              <a:t>duplicated(), </a:t>
            </a:r>
            <a:r>
              <a:rPr lang="en-US" dirty="0"/>
              <a:t>which returns a logical vector that contains TRUE if a value is duplicated.</a:t>
            </a:r>
          </a:p>
        </p:txBody>
      </p:sp>
      <p:sp>
        <p:nvSpPr>
          <p:cNvPr id="5" name="Slide Number Placeholder 4">
            <a:extLst>
              <a:ext uri="{FF2B5EF4-FFF2-40B4-BE49-F238E27FC236}">
                <a16:creationId xmlns:a16="http://schemas.microsoft.com/office/drawing/2014/main" id="{9F7A6E9B-E00D-CD26-B5BB-61ECCBA8BCD0}"/>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10" name="Content Placeholder 6" descr="A white background with black text&#10;&#10;Description automatically generated">
            <a:extLst>
              <a:ext uri="{FF2B5EF4-FFF2-40B4-BE49-F238E27FC236}">
                <a16:creationId xmlns:a16="http://schemas.microsoft.com/office/drawing/2014/main" id="{2AF36DF4-D1C0-4DF3-66A3-28230500932A}"/>
              </a:ext>
            </a:extLst>
          </p:cNvPr>
          <p:cNvPicPr>
            <a:picLocks noGrp="1" noChangeAspect="1"/>
          </p:cNvPicPr>
          <p:nvPr>
            <p:ph sz="half" idx="2"/>
          </p:nvPr>
        </p:nvPicPr>
        <p:blipFill>
          <a:blip r:embed="rId2"/>
          <a:stretch>
            <a:fillRect/>
          </a:stretch>
        </p:blipFill>
        <p:spPr>
          <a:xfrm>
            <a:off x="5846624" y="1713444"/>
            <a:ext cx="6237472" cy="1376598"/>
          </a:xfrm>
        </p:spPr>
      </p:pic>
      <p:pic>
        <p:nvPicPr>
          <p:cNvPr id="12" name="Picture 11" descr="A white background with black text&#10;&#10;Description automatically generated">
            <a:extLst>
              <a:ext uri="{FF2B5EF4-FFF2-40B4-BE49-F238E27FC236}">
                <a16:creationId xmlns:a16="http://schemas.microsoft.com/office/drawing/2014/main" id="{7F3AA53F-7FED-9660-66B5-B973CF52161A}"/>
              </a:ext>
            </a:extLst>
          </p:cNvPr>
          <p:cNvPicPr>
            <a:picLocks noChangeAspect="1"/>
          </p:cNvPicPr>
          <p:nvPr/>
        </p:nvPicPr>
        <p:blipFill>
          <a:blip r:embed="rId3"/>
          <a:srcRect r="19748"/>
          <a:stretch/>
        </p:blipFill>
        <p:spPr>
          <a:xfrm>
            <a:off x="6286658" y="3557507"/>
            <a:ext cx="5357404" cy="1220569"/>
          </a:xfrm>
          <a:prstGeom prst="rect">
            <a:avLst/>
          </a:prstGeom>
        </p:spPr>
      </p:pic>
    </p:spTree>
    <p:extLst>
      <p:ext uri="{BB962C8B-B14F-4D97-AF65-F5344CB8AC3E}">
        <p14:creationId xmlns:p14="http://schemas.microsoft.com/office/powerpoint/2010/main" val="3405143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E7DC-B955-3B7F-9D9D-BCAB763C93EF}"/>
              </a:ext>
            </a:extLst>
          </p:cNvPr>
          <p:cNvSpPr>
            <a:spLocks noGrp="1"/>
          </p:cNvSpPr>
          <p:nvPr>
            <p:ph type="title"/>
          </p:nvPr>
        </p:nvSpPr>
        <p:spPr/>
        <p:txBody>
          <a:bodyPr/>
          <a:lstStyle/>
          <a:p>
            <a:r>
              <a:rPr lang="en-US" dirty="0"/>
              <a:t>Starting with a data frame…</a:t>
            </a:r>
          </a:p>
        </p:txBody>
      </p:sp>
      <p:sp>
        <p:nvSpPr>
          <p:cNvPr id="3" name="Slide Number Placeholder 2">
            <a:extLst>
              <a:ext uri="{FF2B5EF4-FFF2-40B4-BE49-F238E27FC236}">
                <a16:creationId xmlns:a16="http://schemas.microsoft.com/office/drawing/2014/main" id="{5F5C6B3B-4E81-CDD2-DA92-2B6FE5A35E4F}"/>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5" name="Picture 4" descr="A screenshot of a computer code&#10;&#10;Description automatically generated">
            <a:extLst>
              <a:ext uri="{FF2B5EF4-FFF2-40B4-BE49-F238E27FC236}">
                <a16:creationId xmlns:a16="http://schemas.microsoft.com/office/drawing/2014/main" id="{71EB864E-85DB-7E3A-3C43-BE008B7A340A}"/>
              </a:ext>
            </a:extLst>
          </p:cNvPr>
          <p:cNvPicPr>
            <a:picLocks noChangeAspect="1"/>
          </p:cNvPicPr>
          <p:nvPr/>
        </p:nvPicPr>
        <p:blipFill>
          <a:blip r:embed="rId2"/>
          <a:stretch>
            <a:fillRect/>
          </a:stretch>
        </p:blipFill>
        <p:spPr>
          <a:xfrm>
            <a:off x="923678" y="2007038"/>
            <a:ext cx="11027022" cy="3584466"/>
          </a:xfrm>
          <a:prstGeom prst="rect">
            <a:avLst/>
          </a:prstGeom>
        </p:spPr>
      </p:pic>
    </p:spTree>
    <p:extLst>
      <p:ext uri="{BB962C8B-B14F-4D97-AF65-F5344CB8AC3E}">
        <p14:creationId xmlns:p14="http://schemas.microsoft.com/office/powerpoint/2010/main" val="4102028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4B72-AFA8-7947-322F-6AFD9D21AAF3}"/>
              </a:ext>
            </a:extLst>
          </p:cNvPr>
          <p:cNvSpPr>
            <a:spLocks noGrp="1"/>
          </p:cNvSpPr>
          <p:nvPr>
            <p:ph type="title"/>
          </p:nvPr>
        </p:nvSpPr>
        <p:spPr/>
        <p:txBody>
          <a:bodyPr/>
          <a:lstStyle/>
          <a:p>
            <a:r>
              <a:rPr lang="en-US" dirty="0"/>
              <a:t>Chapter 4  Recap</a:t>
            </a:r>
          </a:p>
        </p:txBody>
      </p:sp>
      <p:sp>
        <p:nvSpPr>
          <p:cNvPr id="3" name="Content Placeholder 2">
            <a:extLst>
              <a:ext uri="{FF2B5EF4-FFF2-40B4-BE49-F238E27FC236}">
                <a16:creationId xmlns:a16="http://schemas.microsoft.com/office/drawing/2014/main" id="{BF19926F-8E03-4F65-90AB-8C1E2879548C}"/>
              </a:ext>
            </a:extLst>
          </p:cNvPr>
          <p:cNvSpPr>
            <a:spLocks noGrp="1"/>
          </p:cNvSpPr>
          <p:nvPr>
            <p:ph sz="half" idx="1"/>
          </p:nvPr>
        </p:nvSpPr>
        <p:spPr>
          <a:xfrm>
            <a:off x="609599" y="1600201"/>
            <a:ext cx="5931877" cy="4525963"/>
          </a:xfrm>
        </p:spPr>
        <p:txBody>
          <a:bodyPr>
            <a:normAutofit fontScale="92500" lnSpcReduction="10000"/>
          </a:bodyPr>
          <a:lstStyle/>
          <a:p>
            <a:r>
              <a:rPr lang="en-US" dirty="0"/>
              <a:t>Writing functions</a:t>
            </a:r>
          </a:p>
          <a:p>
            <a:r>
              <a:rPr lang="en-US" dirty="0"/>
              <a:t>Passing arguments and error checking</a:t>
            </a:r>
          </a:p>
          <a:p>
            <a:r>
              <a:rPr lang="en-US" dirty="0"/>
              <a:t>Environments and functions</a:t>
            </a:r>
          </a:p>
          <a:p>
            <a:r>
              <a:rPr lang="en-US" dirty="0"/>
              <a:t>Using </a:t>
            </a:r>
            <a:r>
              <a:rPr lang="en-US" dirty="0" err="1"/>
              <a:t>lapply</a:t>
            </a:r>
            <a:r>
              <a:rPr lang="en-US" dirty="0"/>
              <a:t>() as a way to process data with an anonymous function</a:t>
            </a:r>
          </a:p>
          <a:p>
            <a:r>
              <a:rPr lang="en-US" dirty="0"/>
              <a:t>Creating a data processing pipeline with |&gt;</a:t>
            </a:r>
          </a:p>
          <a:p>
            <a:r>
              <a:rPr lang="en-US" dirty="0"/>
              <a:t>Next Challenge: </a:t>
            </a:r>
            <a:r>
              <a:rPr lang="en-US" i="1" dirty="0">
                <a:solidFill>
                  <a:srgbClr val="0432FF"/>
                </a:solidFill>
              </a:rPr>
              <a:t>a data processing pipeline</a:t>
            </a:r>
          </a:p>
          <a:p>
            <a:r>
              <a:rPr lang="en-US" dirty="0"/>
              <a:t>Next Topic: </a:t>
            </a:r>
            <a:r>
              <a:rPr lang="en-US" i="1" dirty="0">
                <a:solidFill>
                  <a:srgbClr val="0432FF"/>
                </a:solidFill>
              </a:rPr>
              <a:t>Matrices and Data Frames</a:t>
            </a:r>
          </a:p>
        </p:txBody>
      </p:sp>
      <p:sp>
        <p:nvSpPr>
          <p:cNvPr id="5" name="Slide Number Placeholder 4">
            <a:extLst>
              <a:ext uri="{FF2B5EF4-FFF2-40B4-BE49-F238E27FC236}">
                <a16:creationId xmlns:a16="http://schemas.microsoft.com/office/drawing/2014/main" id="{FCB28419-46B4-C2DE-4342-E624F8DA596E}"/>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4" name="Picture 3" descr="A lake surrounded by hills&#10;&#10;Description automatically generated">
            <a:extLst>
              <a:ext uri="{FF2B5EF4-FFF2-40B4-BE49-F238E27FC236}">
                <a16:creationId xmlns:a16="http://schemas.microsoft.com/office/drawing/2014/main" id="{F6DEC361-AEA3-058E-5389-65A32BC0F55A}"/>
              </a:ext>
            </a:extLst>
          </p:cNvPr>
          <p:cNvPicPr>
            <a:picLocks noChangeAspect="1"/>
          </p:cNvPicPr>
          <p:nvPr/>
        </p:nvPicPr>
        <p:blipFill>
          <a:blip r:embed="rId2"/>
          <a:stretch>
            <a:fillRect/>
          </a:stretch>
        </p:blipFill>
        <p:spPr>
          <a:xfrm>
            <a:off x="6756796" y="1875929"/>
            <a:ext cx="4973689" cy="3315792"/>
          </a:xfrm>
          <a:prstGeom prst="rect">
            <a:avLst/>
          </a:prstGeom>
        </p:spPr>
      </p:pic>
    </p:spTree>
    <p:extLst>
      <p:ext uri="{BB962C8B-B14F-4D97-AF65-F5344CB8AC3E}">
        <p14:creationId xmlns:p14="http://schemas.microsoft.com/office/powerpoint/2010/main" val="2028568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024F-46E1-BF6B-CEA6-9F320974E458}"/>
              </a:ext>
            </a:extLst>
          </p:cNvPr>
          <p:cNvSpPr>
            <a:spLocks noGrp="1"/>
          </p:cNvSpPr>
          <p:nvPr>
            <p:ph type="title"/>
          </p:nvPr>
        </p:nvSpPr>
        <p:spPr/>
        <p:txBody>
          <a:bodyPr/>
          <a:lstStyle/>
          <a:p>
            <a:r>
              <a:rPr lang="en-US" b="1" dirty="0">
                <a:solidFill>
                  <a:srgbClr val="00B050"/>
                </a:solidFill>
              </a:rPr>
              <a:t>Challenge 4.3</a:t>
            </a:r>
          </a:p>
        </p:txBody>
      </p:sp>
      <p:sp>
        <p:nvSpPr>
          <p:cNvPr id="3" name="Slide Number Placeholder 2">
            <a:extLst>
              <a:ext uri="{FF2B5EF4-FFF2-40B4-BE49-F238E27FC236}">
                <a16:creationId xmlns:a16="http://schemas.microsoft.com/office/drawing/2014/main" id="{362B7579-9F39-70BD-9185-42B7492B9941}"/>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5" name="Picture 4" descr="A screenshot of a computer&#10;&#10;Description automatically generated">
            <a:extLst>
              <a:ext uri="{FF2B5EF4-FFF2-40B4-BE49-F238E27FC236}">
                <a16:creationId xmlns:a16="http://schemas.microsoft.com/office/drawing/2014/main" id="{1CB1DAF8-5263-E250-B1B3-55EA3CA6E11E}"/>
              </a:ext>
            </a:extLst>
          </p:cNvPr>
          <p:cNvPicPr>
            <a:picLocks noChangeAspect="1"/>
          </p:cNvPicPr>
          <p:nvPr/>
        </p:nvPicPr>
        <p:blipFill>
          <a:blip r:embed="rId2"/>
          <a:stretch>
            <a:fillRect/>
          </a:stretch>
        </p:blipFill>
        <p:spPr>
          <a:xfrm>
            <a:off x="609599" y="1703770"/>
            <a:ext cx="11288931" cy="3772120"/>
          </a:xfrm>
          <a:prstGeom prst="rect">
            <a:avLst/>
          </a:prstGeom>
        </p:spPr>
      </p:pic>
    </p:spTree>
    <p:extLst>
      <p:ext uri="{BB962C8B-B14F-4D97-AF65-F5344CB8AC3E}">
        <p14:creationId xmlns:p14="http://schemas.microsoft.com/office/powerpoint/2010/main" val="18301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2913-46E3-52CB-E26C-FD3BA131AFAE}"/>
              </a:ext>
            </a:extLst>
          </p:cNvPr>
          <p:cNvSpPr>
            <a:spLocks noGrp="1"/>
          </p:cNvSpPr>
          <p:nvPr>
            <p:ph type="title"/>
          </p:nvPr>
        </p:nvSpPr>
        <p:spPr/>
        <p:txBody>
          <a:bodyPr/>
          <a:lstStyle/>
          <a:p>
            <a:r>
              <a:rPr lang="en-US" dirty="0" err="1"/>
              <a:t>my_unique</a:t>
            </a:r>
            <a:r>
              <a:rPr lang="en-US" dirty="0"/>
              <a:t>() function</a:t>
            </a:r>
          </a:p>
        </p:txBody>
      </p:sp>
      <p:sp>
        <p:nvSpPr>
          <p:cNvPr id="3" name="Slide Number Placeholder 2">
            <a:extLst>
              <a:ext uri="{FF2B5EF4-FFF2-40B4-BE49-F238E27FC236}">
                <a16:creationId xmlns:a16="http://schemas.microsoft.com/office/drawing/2014/main" id="{B639CA46-BBCB-F7AA-3A24-978175024460}"/>
              </a:ext>
            </a:extLst>
          </p:cNvPr>
          <p:cNvSpPr>
            <a:spLocks noGrp="1"/>
          </p:cNvSpPr>
          <p:nvPr>
            <p:ph type="sldNum" sz="quarter" idx="12"/>
          </p:nvPr>
        </p:nvSpPr>
        <p:spPr/>
        <p:txBody>
          <a:bodyPr/>
          <a:lstStyle/>
          <a:p>
            <a:fld id="{85C893B6-8239-B544-860F-8E6624F3670C}" type="slidenum">
              <a:rPr lang="en-US" smtClean="0"/>
              <a:t>4</a:t>
            </a:fld>
            <a:endParaRPr lang="en-US"/>
          </a:p>
        </p:txBody>
      </p:sp>
      <p:pic>
        <p:nvPicPr>
          <p:cNvPr id="7" name="Picture 6">
            <a:extLst>
              <a:ext uri="{FF2B5EF4-FFF2-40B4-BE49-F238E27FC236}">
                <a16:creationId xmlns:a16="http://schemas.microsoft.com/office/drawing/2014/main" id="{752C87C4-B253-D462-53E3-17DE3D46D292}"/>
              </a:ext>
            </a:extLst>
          </p:cNvPr>
          <p:cNvPicPr>
            <a:picLocks noChangeAspect="1"/>
          </p:cNvPicPr>
          <p:nvPr/>
        </p:nvPicPr>
        <p:blipFill>
          <a:blip r:embed="rId2"/>
          <a:srcRect r="5411"/>
          <a:stretch/>
        </p:blipFill>
        <p:spPr>
          <a:xfrm>
            <a:off x="1374423" y="1743535"/>
            <a:ext cx="8687035" cy="3370930"/>
          </a:xfrm>
          <a:prstGeom prst="rect">
            <a:avLst/>
          </a:prstGeom>
        </p:spPr>
      </p:pic>
      <p:pic>
        <p:nvPicPr>
          <p:cNvPr id="9" name="Picture 8">
            <a:extLst>
              <a:ext uri="{FF2B5EF4-FFF2-40B4-BE49-F238E27FC236}">
                <a16:creationId xmlns:a16="http://schemas.microsoft.com/office/drawing/2014/main" id="{3728C7F1-6542-A250-92DB-9DCF6B1E352E}"/>
              </a:ext>
            </a:extLst>
          </p:cNvPr>
          <p:cNvPicPr>
            <a:picLocks noChangeAspect="1"/>
          </p:cNvPicPr>
          <p:nvPr/>
        </p:nvPicPr>
        <p:blipFill>
          <a:blip r:embed="rId3"/>
          <a:stretch>
            <a:fillRect/>
          </a:stretch>
        </p:blipFill>
        <p:spPr>
          <a:xfrm>
            <a:off x="1366213" y="5217583"/>
            <a:ext cx="8695245" cy="1047750"/>
          </a:xfrm>
          <a:prstGeom prst="rect">
            <a:avLst/>
          </a:prstGeom>
        </p:spPr>
      </p:pic>
    </p:spTree>
    <p:extLst>
      <p:ext uri="{BB962C8B-B14F-4D97-AF65-F5344CB8AC3E}">
        <p14:creationId xmlns:p14="http://schemas.microsoft.com/office/powerpoint/2010/main" val="10981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5FBF-99C7-7218-6567-54799FBAE014}"/>
              </a:ext>
            </a:extLst>
          </p:cNvPr>
          <p:cNvSpPr>
            <a:spLocks noGrp="1"/>
          </p:cNvSpPr>
          <p:nvPr>
            <p:ph type="title"/>
          </p:nvPr>
        </p:nvSpPr>
        <p:spPr/>
        <p:txBody>
          <a:bodyPr/>
          <a:lstStyle/>
          <a:p>
            <a:r>
              <a:rPr lang="en-US" dirty="0"/>
              <a:t>Writing functions in source files</a:t>
            </a:r>
          </a:p>
        </p:txBody>
      </p:sp>
      <p:sp>
        <p:nvSpPr>
          <p:cNvPr id="3" name="Content Placeholder 2">
            <a:extLst>
              <a:ext uri="{FF2B5EF4-FFF2-40B4-BE49-F238E27FC236}">
                <a16:creationId xmlns:a16="http://schemas.microsoft.com/office/drawing/2014/main" id="{3A7F015E-3D88-A5DF-DCA0-EA8B902C101E}"/>
              </a:ext>
            </a:extLst>
          </p:cNvPr>
          <p:cNvSpPr>
            <a:spLocks noGrp="1"/>
          </p:cNvSpPr>
          <p:nvPr>
            <p:ph sz="half" idx="1"/>
          </p:nvPr>
        </p:nvSpPr>
        <p:spPr>
          <a:xfrm>
            <a:off x="372534" y="1577623"/>
            <a:ext cx="4419600" cy="5005739"/>
          </a:xfrm>
        </p:spPr>
        <p:txBody>
          <a:bodyPr>
            <a:normAutofit fontScale="85000" lnSpcReduction="20000"/>
          </a:bodyPr>
          <a:lstStyle/>
          <a:p>
            <a:r>
              <a:rPr lang="en-US" dirty="0"/>
              <a:t>It is also useful to write the function into a source file; let’s assume the file is called </a:t>
            </a:r>
            <a:r>
              <a:rPr lang="en-US" dirty="0" err="1">
                <a:solidFill>
                  <a:srgbClr val="0432FF"/>
                </a:solidFill>
              </a:rPr>
              <a:t>my_functions.R</a:t>
            </a:r>
            <a:endParaRPr lang="en-US" dirty="0"/>
          </a:p>
          <a:p>
            <a:r>
              <a:rPr lang="en-US" dirty="0"/>
              <a:t>To load the function into R, call the source function (this is easy to do within RStudio by clicking the “Source” button). </a:t>
            </a:r>
          </a:p>
          <a:p>
            <a:r>
              <a:rPr lang="en-US" dirty="0"/>
              <a:t>The function is then loaded into the workspace, and its existence can be confirmed by calling the ls() function, which returns a vector of character strings giving the names of the objects in the specified environment.</a:t>
            </a:r>
          </a:p>
        </p:txBody>
      </p:sp>
      <p:sp>
        <p:nvSpPr>
          <p:cNvPr id="5" name="Slide Number Placeholder 4">
            <a:extLst>
              <a:ext uri="{FF2B5EF4-FFF2-40B4-BE49-F238E27FC236}">
                <a16:creationId xmlns:a16="http://schemas.microsoft.com/office/drawing/2014/main" id="{86110009-B3F8-1B9D-665B-A30EF0B79C47}"/>
              </a:ext>
            </a:extLst>
          </p:cNvPr>
          <p:cNvSpPr>
            <a:spLocks noGrp="1"/>
          </p:cNvSpPr>
          <p:nvPr>
            <p:ph type="sldNum" sz="quarter" idx="12"/>
          </p:nvPr>
        </p:nvSpPr>
        <p:spPr/>
        <p:txBody>
          <a:bodyPr/>
          <a:lstStyle/>
          <a:p>
            <a:fld id="{85C893B6-8239-B544-860F-8E6624F3670C}" type="slidenum">
              <a:rPr lang="en-US" smtClean="0"/>
              <a:t>5</a:t>
            </a:fld>
            <a:endParaRPr lang="en-US"/>
          </a:p>
        </p:txBody>
      </p:sp>
      <p:pic>
        <p:nvPicPr>
          <p:cNvPr id="7" name="Picture 6">
            <a:extLst>
              <a:ext uri="{FF2B5EF4-FFF2-40B4-BE49-F238E27FC236}">
                <a16:creationId xmlns:a16="http://schemas.microsoft.com/office/drawing/2014/main" id="{FF953780-F785-CD94-880B-8B3151748EA4}"/>
              </a:ext>
            </a:extLst>
          </p:cNvPr>
          <p:cNvPicPr>
            <a:picLocks noChangeAspect="1"/>
          </p:cNvPicPr>
          <p:nvPr/>
        </p:nvPicPr>
        <p:blipFill>
          <a:blip r:embed="rId2"/>
          <a:srcRect r="4793"/>
          <a:stretch/>
        </p:blipFill>
        <p:spPr>
          <a:xfrm>
            <a:off x="4792134" y="2477494"/>
            <a:ext cx="7116087" cy="577096"/>
          </a:xfrm>
          <a:prstGeom prst="rect">
            <a:avLst/>
          </a:prstGeom>
        </p:spPr>
      </p:pic>
      <p:pic>
        <p:nvPicPr>
          <p:cNvPr id="9" name="Picture 8" descr="A white background with black text&#10;&#10;Description automatically generated">
            <a:extLst>
              <a:ext uri="{FF2B5EF4-FFF2-40B4-BE49-F238E27FC236}">
                <a16:creationId xmlns:a16="http://schemas.microsoft.com/office/drawing/2014/main" id="{C83CDCC8-C0EB-300A-6814-2BABCAB694E5}"/>
              </a:ext>
            </a:extLst>
          </p:cNvPr>
          <p:cNvPicPr>
            <a:picLocks noChangeAspect="1"/>
          </p:cNvPicPr>
          <p:nvPr/>
        </p:nvPicPr>
        <p:blipFill>
          <a:blip r:embed="rId3"/>
          <a:stretch>
            <a:fillRect/>
          </a:stretch>
        </p:blipFill>
        <p:spPr>
          <a:xfrm>
            <a:off x="4782652" y="3295171"/>
            <a:ext cx="7106605" cy="1315384"/>
          </a:xfrm>
          <a:prstGeom prst="rect">
            <a:avLst/>
          </a:prstGeom>
        </p:spPr>
      </p:pic>
    </p:spTree>
    <p:extLst>
      <p:ext uri="{BB962C8B-B14F-4D97-AF65-F5344CB8AC3E}">
        <p14:creationId xmlns:p14="http://schemas.microsoft.com/office/powerpoint/2010/main" val="236480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4BDF-C5EA-1BF8-9B32-CB00E0B89145}"/>
              </a:ext>
            </a:extLst>
          </p:cNvPr>
          <p:cNvSpPr>
            <a:spLocks noGrp="1"/>
          </p:cNvSpPr>
          <p:nvPr>
            <p:ph type="title"/>
          </p:nvPr>
        </p:nvSpPr>
        <p:spPr/>
        <p:txBody>
          <a:bodyPr/>
          <a:lstStyle/>
          <a:p>
            <a:r>
              <a:rPr lang="en-US" b="1" dirty="0">
                <a:solidFill>
                  <a:srgbClr val="00B050"/>
                </a:solidFill>
              </a:rPr>
              <a:t>Challenge 4.1</a:t>
            </a:r>
          </a:p>
        </p:txBody>
      </p:sp>
      <p:sp>
        <p:nvSpPr>
          <p:cNvPr id="4" name="Content Placeholder 3">
            <a:extLst>
              <a:ext uri="{FF2B5EF4-FFF2-40B4-BE49-F238E27FC236}">
                <a16:creationId xmlns:a16="http://schemas.microsoft.com/office/drawing/2014/main" id="{1B47A213-D54B-A7FC-4BCE-5607E5C10B79}"/>
              </a:ext>
            </a:extLst>
          </p:cNvPr>
          <p:cNvSpPr>
            <a:spLocks noGrp="1"/>
          </p:cNvSpPr>
          <p:nvPr>
            <p:ph idx="1"/>
          </p:nvPr>
        </p:nvSpPr>
        <p:spPr/>
        <p:txBody>
          <a:bodyPr/>
          <a:lstStyle/>
          <a:p>
            <a:r>
              <a:rPr lang="en-US" dirty="0"/>
              <a:t>Write a function </a:t>
            </a:r>
            <a:r>
              <a:rPr lang="en-US" dirty="0" err="1"/>
              <a:t>throw_dice</a:t>
            </a:r>
            <a:r>
              <a:rPr lang="en-US" dirty="0"/>
              <a:t>(n, seed) that will simulate the throw of two dice and return a vector containing all the results. It takes two arguments:</a:t>
            </a:r>
          </a:p>
          <a:p>
            <a:pPr lvl="1"/>
            <a:r>
              <a:rPr lang="en-US" dirty="0"/>
              <a:t>The number of times to throw the two dice (n)</a:t>
            </a:r>
          </a:p>
          <a:p>
            <a:pPr lvl="1"/>
            <a:r>
              <a:rPr lang="en-US" dirty="0"/>
              <a:t>The random number generate seed value</a:t>
            </a:r>
          </a:p>
        </p:txBody>
      </p:sp>
      <p:sp>
        <p:nvSpPr>
          <p:cNvPr id="3" name="Slide Number Placeholder 2">
            <a:extLst>
              <a:ext uri="{FF2B5EF4-FFF2-40B4-BE49-F238E27FC236}">
                <a16:creationId xmlns:a16="http://schemas.microsoft.com/office/drawing/2014/main" id="{F1D08C4C-BE23-8406-7588-415C817FFC43}"/>
              </a:ext>
            </a:extLst>
          </p:cNvPr>
          <p:cNvSpPr>
            <a:spLocks noGrp="1"/>
          </p:cNvSpPr>
          <p:nvPr>
            <p:ph type="sldNum" sz="quarter" idx="12"/>
          </p:nvPr>
        </p:nvSpPr>
        <p:spPr/>
        <p:txBody>
          <a:bodyPr/>
          <a:lstStyle/>
          <a:p>
            <a:fld id="{85C893B6-8239-B544-860F-8E6624F3670C}" type="slidenum">
              <a:rPr lang="en-US" smtClean="0"/>
              <a:t>6</a:t>
            </a:fld>
            <a:endParaRPr lang="en-US"/>
          </a:p>
        </p:txBody>
      </p:sp>
    </p:spTree>
    <p:extLst>
      <p:ext uri="{BB962C8B-B14F-4D97-AF65-F5344CB8AC3E}">
        <p14:creationId xmlns:p14="http://schemas.microsoft.com/office/powerpoint/2010/main" val="279801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1805-8C9A-6BE2-89A1-9210F877B0C7}"/>
              </a:ext>
            </a:extLst>
          </p:cNvPr>
          <p:cNvSpPr>
            <a:spLocks noGrp="1"/>
          </p:cNvSpPr>
          <p:nvPr>
            <p:ph type="title"/>
          </p:nvPr>
        </p:nvSpPr>
        <p:spPr/>
        <p:txBody>
          <a:bodyPr/>
          <a:lstStyle/>
          <a:p>
            <a:r>
              <a:rPr lang="en-US" dirty="0"/>
              <a:t>Functionals</a:t>
            </a:r>
          </a:p>
        </p:txBody>
      </p:sp>
      <p:sp>
        <p:nvSpPr>
          <p:cNvPr id="3" name="Content Placeholder 2">
            <a:extLst>
              <a:ext uri="{FF2B5EF4-FFF2-40B4-BE49-F238E27FC236}">
                <a16:creationId xmlns:a16="http://schemas.microsoft.com/office/drawing/2014/main" id="{292C15E0-4B45-1F64-C5A0-ABEEC96D91D9}"/>
              </a:ext>
            </a:extLst>
          </p:cNvPr>
          <p:cNvSpPr>
            <a:spLocks noGrp="1"/>
          </p:cNvSpPr>
          <p:nvPr>
            <p:ph sz="half" idx="1"/>
          </p:nvPr>
        </p:nvSpPr>
        <p:spPr>
          <a:xfrm>
            <a:off x="294289" y="1631732"/>
            <a:ext cx="4677103" cy="4525963"/>
          </a:xfrm>
        </p:spPr>
        <p:txBody>
          <a:bodyPr>
            <a:normAutofit fontScale="92500" lnSpcReduction="10000"/>
          </a:bodyPr>
          <a:lstStyle/>
          <a:p>
            <a:r>
              <a:rPr lang="en-US" dirty="0"/>
              <a:t>Interestingly in R, functions are objects, so they can be passed to functions as arguments</a:t>
            </a:r>
          </a:p>
          <a:p>
            <a:r>
              <a:rPr lang="en-US" dirty="0"/>
              <a:t>Functionals are functions that accept functions as arguments</a:t>
            </a:r>
          </a:p>
          <a:p>
            <a:r>
              <a:rPr lang="en-US" dirty="0"/>
              <a:t>The function </a:t>
            </a:r>
            <a:r>
              <a:rPr lang="en-US" dirty="0" err="1">
                <a:solidFill>
                  <a:srgbClr val="0432FF"/>
                </a:solidFill>
              </a:rPr>
              <a:t>my_summmary</a:t>
            </a:r>
            <a:r>
              <a:rPr lang="en-US" dirty="0">
                <a:solidFill>
                  <a:srgbClr val="0432FF"/>
                </a:solidFill>
              </a:rPr>
              <a:t>(), </a:t>
            </a:r>
            <a:r>
              <a:rPr lang="en-US" dirty="0"/>
              <a:t>takes a vector, and a function (e.g., min() or max()), and then returns the result of whatever function is sent in.</a:t>
            </a:r>
          </a:p>
        </p:txBody>
      </p:sp>
      <p:sp>
        <p:nvSpPr>
          <p:cNvPr id="5" name="Slide Number Placeholder 4">
            <a:extLst>
              <a:ext uri="{FF2B5EF4-FFF2-40B4-BE49-F238E27FC236}">
                <a16:creationId xmlns:a16="http://schemas.microsoft.com/office/drawing/2014/main" id="{5CB2DA62-B284-474C-9D8E-021FA153B985}"/>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7" name="Picture 6" descr="A screenshot of a computer code&#10;&#10;Description automatically generated">
            <a:extLst>
              <a:ext uri="{FF2B5EF4-FFF2-40B4-BE49-F238E27FC236}">
                <a16:creationId xmlns:a16="http://schemas.microsoft.com/office/drawing/2014/main" id="{50169CC5-76A3-DAFA-10F3-A29C1BF539CA}"/>
              </a:ext>
            </a:extLst>
          </p:cNvPr>
          <p:cNvPicPr>
            <a:picLocks noChangeAspect="1"/>
          </p:cNvPicPr>
          <p:nvPr/>
        </p:nvPicPr>
        <p:blipFill>
          <a:blip r:embed="rId2"/>
          <a:stretch>
            <a:fillRect/>
          </a:stretch>
        </p:blipFill>
        <p:spPr>
          <a:xfrm>
            <a:off x="5475908" y="1828800"/>
            <a:ext cx="6205025" cy="3435349"/>
          </a:xfrm>
          <a:prstGeom prst="rect">
            <a:avLst/>
          </a:prstGeom>
        </p:spPr>
      </p:pic>
    </p:spTree>
    <p:extLst>
      <p:ext uri="{BB962C8B-B14F-4D97-AF65-F5344CB8AC3E}">
        <p14:creationId xmlns:p14="http://schemas.microsoft.com/office/powerpoint/2010/main" val="40186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BF0F-F98E-E202-9FF3-B2DDDE35F3BF}"/>
              </a:ext>
            </a:extLst>
          </p:cNvPr>
          <p:cNvSpPr>
            <a:spLocks noGrp="1"/>
          </p:cNvSpPr>
          <p:nvPr>
            <p:ph type="title"/>
          </p:nvPr>
        </p:nvSpPr>
        <p:spPr/>
        <p:txBody>
          <a:bodyPr/>
          <a:lstStyle/>
          <a:p>
            <a:r>
              <a:rPr lang="en-US" dirty="0"/>
              <a:t>Your own functions and anonymous functions</a:t>
            </a:r>
          </a:p>
        </p:txBody>
      </p:sp>
      <p:sp>
        <p:nvSpPr>
          <p:cNvPr id="3" name="Slide Number Placeholder 2">
            <a:extLst>
              <a:ext uri="{FF2B5EF4-FFF2-40B4-BE49-F238E27FC236}">
                <a16:creationId xmlns:a16="http://schemas.microsoft.com/office/drawing/2014/main" id="{A25BBAB7-26CD-8676-E2EA-E198A6987413}"/>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7" name="Picture 6">
            <a:extLst>
              <a:ext uri="{FF2B5EF4-FFF2-40B4-BE49-F238E27FC236}">
                <a16:creationId xmlns:a16="http://schemas.microsoft.com/office/drawing/2014/main" id="{C51B20F3-A84B-3AF3-01A6-6DA906E618C2}"/>
              </a:ext>
            </a:extLst>
          </p:cNvPr>
          <p:cNvPicPr>
            <a:picLocks noChangeAspect="1"/>
          </p:cNvPicPr>
          <p:nvPr/>
        </p:nvPicPr>
        <p:blipFill>
          <a:blip r:embed="rId2"/>
          <a:stretch>
            <a:fillRect/>
          </a:stretch>
        </p:blipFill>
        <p:spPr>
          <a:xfrm>
            <a:off x="609600" y="1634440"/>
            <a:ext cx="6338469" cy="2124760"/>
          </a:xfrm>
          <a:prstGeom prst="rect">
            <a:avLst/>
          </a:prstGeom>
        </p:spPr>
      </p:pic>
      <p:sp>
        <p:nvSpPr>
          <p:cNvPr id="9" name="TextBox 8">
            <a:extLst>
              <a:ext uri="{FF2B5EF4-FFF2-40B4-BE49-F238E27FC236}">
                <a16:creationId xmlns:a16="http://schemas.microsoft.com/office/drawing/2014/main" id="{5A048CB1-C3DF-F0C0-028A-9CCF6BD2B540}"/>
              </a:ext>
            </a:extLst>
          </p:cNvPr>
          <p:cNvSpPr txBox="1"/>
          <p:nvPr/>
        </p:nvSpPr>
        <p:spPr>
          <a:xfrm>
            <a:off x="7489848" y="4335463"/>
            <a:ext cx="4343400" cy="923330"/>
          </a:xfrm>
          <a:prstGeom prst="rect">
            <a:avLst/>
          </a:prstGeom>
          <a:noFill/>
        </p:spPr>
        <p:txBody>
          <a:bodyPr wrap="square">
            <a:spAutoFit/>
          </a:bodyPr>
          <a:lstStyle/>
          <a:p>
            <a:r>
              <a:rPr lang="en-US" i="1" dirty="0"/>
              <a:t>An anonymous function is not assigned to a variable but can be embedded as an argument to a functional</a:t>
            </a:r>
          </a:p>
        </p:txBody>
      </p:sp>
      <p:pic>
        <p:nvPicPr>
          <p:cNvPr id="11" name="Picture 10" descr="A close-up of a white background&#10;&#10;Description automatically generated">
            <a:extLst>
              <a:ext uri="{FF2B5EF4-FFF2-40B4-BE49-F238E27FC236}">
                <a16:creationId xmlns:a16="http://schemas.microsoft.com/office/drawing/2014/main" id="{396FD762-53CD-FFBF-4B8D-04F632529756}"/>
              </a:ext>
            </a:extLst>
          </p:cNvPr>
          <p:cNvPicPr>
            <a:picLocks noChangeAspect="1"/>
          </p:cNvPicPr>
          <p:nvPr/>
        </p:nvPicPr>
        <p:blipFill>
          <a:blip r:embed="rId3"/>
          <a:stretch>
            <a:fillRect/>
          </a:stretch>
        </p:blipFill>
        <p:spPr>
          <a:xfrm>
            <a:off x="609600" y="4002514"/>
            <a:ext cx="6308850" cy="2003175"/>
          </a:xfrm>
          <a:prstGeom prst="rect">
            <a:avLst/>
          </a:prstGeom>
        </p:spPr>
      </p:pic>
    </p:spTree>
    <p:extLst>
      <p:ext uri="{BB962C8B-B14F-4D97-AF65-F5344CB8AC3E}">
        <p14:creationId xmlns:p14="http://schemas.microsoft.com/office/powerpoint/2010/main" val="285150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508D-50CC-18A3-9BF8-2065E9F970D8}"/>
              </a:ext>
            </a:extLst>
          </p:cNvPr>
          <p:cNvSpPr>
            <a:spLocks noGrp="1"/>
          </p:cNvSpPr>
          <p:nvPr>
            <p:ph type="title"/>
          </p:nvPr>
        </p:nvSpPr>
        <p:spPr/>
        <p:txBody>
          <a:bodyPr/>
          <a:lstStyle/>
          <a:p>
            <a:r>
              <a:rPr lang="en-US" dirty="0"/>
              <a:t>Passing arguments to functions</a:t>
            </a:r>
          </a:p>
        </p:txBody>
      </p:sp>
      <p:sp>
        <p:nvSpPr>
          <p:cNvPr id="3" name="Content Placeholder 2">
            <a:extLst>
              <a:ext uri="{FF2B5EF4-FFF2-40B4-BE49-F238E27FC236}">
                <a16:creationId xmlns:a16="http://schemas.microsoft.com/office/drawing/2014/main" id="{4FF9C1B8-736E-0B1A-344C-570091269C98}"/>
              </a:ext>
            </a:extLst>
          </p:cNvPr>
          <p:cNvSpPr>
            <a:spLocks noGrp="1"/>
          </p:cNvSpPr>
          <p:nvPr>
            <p:ph sz="half" idx="1"/>
          </p:nvPr>
        </p:nvSpPr>
        <p:spPr/>
        <p:txBody>
          <a:bodyPr>
            <a:normAutofit/>
          </a:bodyPr>
          <a:lstStyle/>
          <a:p>
            <a:r>
              <a:rPr lang="en-US" dirty="0"/>
              <a:t>Each function in R is defined with a set of formal arguments that have </a:t>
            </a:r>
            <a:r>
              <a:rPr lang="en-US" i="1" dirty="0"/>
              <a:t>a fixed positional order</a:t>
            </a:r>
            <a:r>
              <a:rPr lang="en-US" dirty="0"/>
              <a:t>, and often that is the way arguments are then passed into functions (e.g., by position)</a:t>
            </a:r>
          </a:p>
          <a:p>
            <a:r>
              <a:rPr lang="en-US" dirty="0"/>
              <a:t>However, arguments can also be passed in by complete name or partial name, and arguments can have default values.</a:t>
            </a:r>
          </a:p>
        </p:txBody>
      </p:sp>
      <p:sp>
        <p:nvSpPr>
          <p:cNvPr id="5" name="Slide Number Placeholder 4">
            <a:extLst>
              <a:ext uri="{FF2B5EF4-FFF2-40B4-BE49-F238E27FC236}">
                <a16:creationId xmlns:a16="http://schemas.microsoft.com/office/drawing/2014/main" id="{3F024A33-284C-A56E-2A8E-0D98A47657A6}"/>
              </a:ext>
            </a:extLst>
          </p:cNvPr>
          <p:cNvSpPr>
            <a:spLocks noGrp="1"/>
          </p:cNvSpPr>
          <p:nvPr>
            <p:ph type="sldNum" sz="quarter" idx="12"/>
          </p:nvPr>
        </p:nvSpPr>
        <p:spPr/>
        <p:txBody>
          <a:bodyPr/>
          <a:lstStyle/>
          <a:p>
            <a:fld id="{85C893B6-8239-B544-860F-8E6624F3670C}" type="slidenum">
              <a:rPr lang="en-US" smtClean="0"/>
              <a:t>9</a:t>
            </a:fld>
            <a:endParaRPr lang="en-US"/>
          </a:p>
        </p:txBody>
      </p:sp>
      <p:pic>
        <p:nvPicPr>
          <p:cNvPr id="14" name="Picture 13">
            <a:extLst>
              <a:ext uri="{FF2B5EF4-FFF2-40B4-BE49-F238E27FC236}">
                <a16:creationId xmlns:a16="http://schemas.microsoft.com/office/drawing/2014/main" id="{43B4C0C2-DBF6-4596-6D01-3DB2FF4AB790}"/>
              </a:ext>
            </a:extLst>
          </p:cNvPr>
          <p:cNvPicPr>
            <a:picLocks noChangeAspect="1"/>
          </p:cNvPicPr>
          <p:nvPr/>
        </p:nvPicPr>
        <p:blipFill>
          <a:blip r:embed="rId2"/>
          <a:srcRect r="36347"/>
          <a:stretch/>
        </p:blipFill>
        <p:spPr>
          <a:xfrm>
            <a:off x="6197602" y="1880305"/>
            <a:ext cx="5656620" cy="3877027"/>
          </a:xfrm>
          <a:prstGeom prst="rect">
            <a:avLst/>
          </a:prstGeom>
        </p:spPr>
      </p:pic>
    </p:spTree>
    <p:extLst>
      <p:ext uri="{BB962C8B-B14F-4D97-AF65-F5344CB8AC3E}">
        <p14:creationId xmlns:p14="http://schemas.microsoft.com/office/powerpoint/2010/main" val="4165188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32943</TotalTime>
  <Words>1731</Words>
  <Application>Microsoft Macintosh PowerPoint</Application>
  <PresentationFormat>Widescreen</PresentationFormat>
  <Paragraphs>148</Paragraphs>
  <Slides>32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PowerPoint Presentation</vt:lpstr>
      <vt:lpstr>Functions</vt:lpstr>
      <vt:lpstr>Removing duplicates</vt:lpstr>
      <vt:lpstr>my_unique() function</vt:lpstr>
      <vt:lpstr>Writing functions in source files</vt:lpstr>
      <vt:lpstr>Challenge 4.1</vt:lpstr>
      <vt:lpstr>Functionals</vt:lpstr>
      <vt:lpstr>Your own functions and anonymous functions</vt:lpstr>
      <vt:lpstr>Passing arguments to functions</vt:lpstr>
      <vt:lpstr>Default values for arguments</vt:lpstr>
      <vt:lpstr>The … argument</vt:lpstr>
      <vt:lpstr>Error checking in functions</vt:lpstr>
      <vt:lpstr>Fail fast…</vt:lpstr>
      <vt:lpstr>Robustness Checks…</vt:lpstr>
      <vt:lpstr>Environments and Functions</vt:lpstr>
      <vt:lpstr>Visualising the environment</vt:lpstr>
      <vt:lpstr>Adding a function…</vt:lpstr>
      <vt:lpstr>The overall R hierarchy</vt:lpstr>
      <vt:lpstr>An example: using the package name ensures access</vt:lpstr>
      <vt:lpstr>Functional using lapply() – overall idea</vt:lpstr>
      <vt:lpstr>Using R’s lapply()</vt:lpstr>
      <vt:lpstr>Challenge 4.2 – Use lapply()</vt:lpstr>
      <vt:lpstr>Star Wars Mini-Case - Revisted</vt:lpstr>
      <vt:lpstr>Alternative Solution – return actual element and post-process</vt:lpstr>
      <vt:lpstr>Get movie titles, and unlist()</vt:lpstr>
      <vt:lpstr>Restructure the list</vt:lpstr>
      <vt:lpstr>Extract all planet diameters</vt:lpstr>
      <vt:lpstr>Get passenger capacity for spaceships</vt:lpstr>
      <vt:lpstr>R’s Native Pipe Operator</vt:lpstr>
      <vt:lpstr>Starting with a data frame…</vt:lpstr>
      <vt:lpstr>Chapter 4  Recap</vt:lpstr>
      <vt:lpstr>Challenge 4.3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544</cp:revision>
  <cp:lastPrinted>2020-11-24T11:26:30Z</cp:lastPrinted>
  <dcterms:created xsi:type="dcterms:W3CDTF">2016-06-27T07:49:28Z</dcterms:created>
  <dcterms:modified xsi:type="dcterms:W3CDTF">2024-11-05T19:11:00Z</dcterms:modified>
</cp:coreProperties>
</file>